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1"/>
  </p:notesMasterIdLst>
  <p:sldIdLst>
    <p:sldId id="266" r:id="rId2"/>
    <p:sldId id="318" r:id="rId3"/>
    <p:sldId id="268" r:id="rId4"/>
    <p:sldId id="344" r:id="rId5"/>
    <p:sldId id="345" r:id="rId6"/>
    <p:sldId id="275" r:id="rId7"/>
    <p:sldId id="332" r:id="rId8"/>
    <p:sldId id="331" r:id="rId9"/>
    <p:sldId id="329" r:id="rId10"/>
    <p:sldId id="328" r:id="rId11"/>
    <p:sldId id="335" r:id="rId12"/>
    <p:sldId id="294" r:id="rId13"/>
    <p:sldId id="333" r:id="rId14"/>
    <p:sldId id="293" r:id="rId15"/>
    <p:sldId id="336" r:id="rId16"/>
    <p:sldId id="295" r:id="rId17"/>
    <p:sldId id="278" r:id="rId18"/>
    <p:sldId id="383" r:id="rId19"/>
    <p:sldId id="384" r:id="rId20"/>
    <p:sldId id="387" r:id="rId21"/>
    <p:sldId id="386" r:id="rId22"/>
    <p:sldId id="283" r:id="rId23"/>
    <p:sldId id="337" r:id="rId24"/>
    <p:sldId id="284" r:id="rId25"/>
    <p:sldId id="276" r:id="rId26"/>
    <p:sldId id="298" r:id="rId27"/>
    <p:sldId id="338" r:id="rId28"/>
    <p:sldId id="277" r:id="rId29"/>
    <p:sldId id="301" r:id="rId30"/>
    <p:sldId id="300" r:id="rId31"/>
    <p:sldId id="289" r:id="rId32"/>
    <p:sldId id="346" r:id="rId33"/>
    <p:sldId id="290" r:id="rId34"/>
    <p:sldId id="302" r:id="rId35"/>
    <p:sldId id="292" r:id="rId36"/>
    <p:sldId id="339" r:id="rId37"/>
    <p:sldId id="314" r:id="rId38"/>
    <p:sldId id="315" r:id="rId39"/>
    <p:sldId id="312" r:id="rId40"/>
    <p:sldId id="340" r:id="rId41"/>
    <p:sldId id="316" r:id="rId42"/>
    <p:sldId id="317" r:id="rId43"/>
    <p:sldId id="303" r:id="rId44"/>
    <p:sldId id="304" r:id="rId45"/>
    <p:sldId id="347" r:id="rId46"/>
    <p:sldId id="348" r:id="rId47"/>
    <p:sldId id="372" r:id="rId48"/>
    <p:sldId id="349" r:id="rId49"/>
    <p:sldId id="373" r:id="rId50"/>
    <p:sldId id="374" r:id="rId51"/>
    <p:sldId id="375" r:id="rId52"/>
    <p:sldId id="376" r:id="rId53"/>
    <p:sldId id="350" r:id="rId54"/>
    <p:sldId id="351" r:id="rId55"/>
    <p:sldId id="352" r:id="rId56"/>
    <p:sldId id="353" r:id="rId57"/>
    <p:sldId id="354" r:id="rId58"/>
    <p:sldId id="355" r:id="rId59"/>
    <p:sldId id="378" r:id="rId60"/>
    <p:sldId id="379" r:id="rId61"/>
    <p:sldId id="377" r:id="rId62"/>
    <p:sldId id="382" r:id="rId63"/>
    <p:sldId id="356" r:id="rId64"/>
    <p:sldId id="380" r:id="rId65"/>
    <p:sldId id="381" r:id="rId66"/>
    <p:sldId id="359" r:id="rId67"/>
    <p:sldId id="362" r:id="rId68"/>
    <p:sldId id="360" r:id="rId69"/>
    <p:sldId id="363" r:id="rId70"/>
    <p:sldId id="364" r:id="rId71"/>
    <p:sldId id="365" r:id="rId72"/>
    <p:sldId id="361" r:id="rId73"/>
    <p:sldId id="366" r:id="rId74"/>
    <p:sldId id="367" r:id="rId75"/>
    <p:sldId id="368" r:id="rId76"/>
    <p:sldId id="369" r:id="rId77"/>
    <p:sldId id="370" r:id="rId78"/>
    <p:sldId id="371" r:id="rId79"/>
    <p:sldId id="299" r:id="rId8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E8E5D4"/>
    <a:srgbClr val="002532"/>
    <a:srgbClr val="F22132"/>
    <a:srgbClr val="00E300"/>
    <a:srgbClr val="1C3A47"/>
    <a:srgbClr val="004059"/>
    <a:srgbClr val="006386"/>
    <a:srgbClr val="060B14"/>
    <a:srgbClr val="0515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3" autoAdjust="0"/>
    <p:restoredTop sz="94249" autoAdjust="0"/>
  </p:normalViewPr>
  <p:slideViewPr>
    <p:cSldViewPr snapToGrid="0" showGuides="1">
      <p:cViewPr varScale="1">
        <p:scale>
          <a:sx n="68" d="100"/>
          <a:sy n="68" d="100"/>
        </p:scale>
        <p:origin x="846" y="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258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96" d="100"/>
          <a:sy n="96" d="100"/>
        </p:scale>
        <p:origin x="3688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D20B1B-6408-F146-BDEC-B2894A949662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5F54AF-E889-4941-9996-F43DA5DD70BB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43799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0879755-EAA5-46BF-B49D-71C799C8C3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D90E8544-6EB3-4B09-A615-2C33D62D70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DB3524D-8250-4F50-8980-7B87E01302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71C9D0-1539-44A3-B415-161DE39DDD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B07DA2-27B8-4F5E-A615-C8ACEED75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41131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B609656-16D7-4B6D-9C68-D1E528000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9C70847-1BF5-4744-AC42-19CB7C6D6A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9E8D2C8-B60F-459A-9FE7-696F3FD7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8D6603E-C1CF-4671-B86B-37EA9B9FF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4899A4A-1383-4156-8E1C-42A9643EB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95741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5BD42F1B-432D-476E-9797-22AF569EDB5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90CB8476-69D2-4976-B0F3-8F960EACA4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59CAF7B-E96E-49EA-B6B2-44C7BD2E1C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7506F63-4E6E-45B3-B659-0E476460BB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38634AA-22A6-42E5-9FE3-2698CE3FA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8148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B64FAAB-40D2-4F23-BC02-C7486CD38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48C1BF9-1678-4CDB-940A-38A7746579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80B0EAB-EA94-4F29-AB31-EFC91D022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EC87E9-0B81-4654-9564-B6BA04F85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B7DD57F-4977-4C0A-A528-DB07AA248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45830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7B19BC3-93F7-4DA4-B9C2-DB10857CB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A4B9CED-B399-4775-AAE2-3C891ED650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DFD455B-6F1C-4D63-ACF0-50E84455E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BF6C83-90E6-4555-8055-2213E00EF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FA382E8-6AA7-400E-AF85-E38EF1C698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84857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A6A702-A0A5-4CEA-8CB2-3C1D643AC8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0D14C49-E45E-48E5-8CA2-4C0D255217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38233AB5-F204-434D-AADA-7E47998E8C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5D3B8E7-B626-4F8A-A0AE-F613A63E7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07ED351-FABD-4C0D-B335-BA08AFE2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C375B01-D521-47D7-B12C-094DD1319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029539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66BC66-BCA9-46F3-8F85-F4A4089C0F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521A79C-44D2-4B85-94B3-1DDFB233A3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6434C37-8249-4C42-B39C-481F36CDA3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5A107C0-779B-41F6-8544-A277351271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A3AA8F68-9AEF-4E96-84AD-779A57073D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380E8D3B-8C8B-4AA6-9C57-98D48FE97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CDB36AD-7D22-47AB-9DC7-9A2FEED27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34A39472-9E6C-4A8B-B986-EE824CF6F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30060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ECF84C6-CE10-4B52-9494-697996D6D7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73D240B-0A56-4B27-BE43-B9B06C7AE3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483FA6A-3DB3-48CF-9324-96AD078DB7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1563C68-117C-4187-B60E-87BAF84143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7220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76E54029-59AE-4575-BEF7-308496062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29F4C8A-317A-4DC8-9B3E-76C09F600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C769A3E4-0342-4647-B5F7-83F6EAF1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67190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B89BB87-5910-4CC5-B35A-92EF23D29A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65F5ECC-A3FA-468D-A9CC-782F5A5C00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994C12B-E936-47D0-9B36-E006761829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2AFD554C-0E08-47CA-9920-2FC294179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BD75B6A4-EAC2-41BA-930A-A27599175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B083EEF-F292-4B72-A439-5021979FA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38920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636E019-CAA3-4DAE-A280-E10A24FB3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DCD7555-76C1-4624-AB71-13D4A846A2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43C1BBAB-9E9F-4489-9487-87BAEA34EC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E6439225-8681-459C-BB88-6A1A321856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1577CE60-B015-4348-B3CE-BCF4D2E1E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8EA1085-A331-41D8-B875-83CEB1FA6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5796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AE943267-F95B-4325-8C97-716AE6FC1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F144FDC-236A-49D7-AF67-F699CB7691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0B9D578-ECE2-473B-9A11-CCF1F0EE7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31FF8-222C-48A2-9720-B4BC327D3BFF}" type="datetimeFigureOut">
              <a:rPr lang="it-IT" smtClean="0"/>
              <a:t>14/09/2020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EDE8076-B3A4-49BA-81F3-F305D04A75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98E2C9CD-D103-4652-A00B-A32AB30B13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C14389-C632-41BF-9952-7BEEFC446FB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211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microsoft.com/office/2007/relationships/hdphoto" Target="../media/hdphoto2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g"/><Relationship Id="rId13" Type="http://schemas.openxmlformats.org/officeDocument/2006/relationships/image" Target="../media/image35.jpg"/><Relationship Id="rId18" Type="http://schemas.openxmlformats.org/officeDocument/2006/relationships/image" Target="../media/image40.jpg"/><Relationship Id="rId3" Type="http://schemas.openxmlformats.org/officeDocument/2006/relationships/image" Target="../media/image25.jpeg"/><Relationship Id="rId7" Type="http://schemas.openxmlformats.org/officeDocument/2006/relationships/image" Target="../media/image29.jpg"/><Relationship Id="rId12" Type="http://schemas.openxmlformats.org/officeDocument/2006/relationships/image" Target="../media/image34.jpg"/><Relationship Id="rId17" Type="http://schemas.openxmlformats.org/officeDocument/2006/relationships/image" Target="../media/image39.jpg"/><Relationship Id="rId2" Type="http://schemas.openxmlformats.org/officeDocument/2006/relationships/image" Target="../media/image24.jpeg"/><Relationship Id="rId16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jpg"/><Relationship Id="rId11" Type="http://schemas.openxmlformats.org/officeDocument/2006/relationships/image" Target="../media/image33.jpg"/><Relationship Id="rId5" Type="http://schemas.openxmlformats.org/officeDocument/2006/relationships/image" Target="../media/image27.jpg"/><Relationship Id="rId15" Type="http://schemas.openxmlformats.org/officeDocument/2006/relationships/image" Target="../media/image37.jpg"/><Relationship Id="rId10" Type="http://schemas.openxmlformats.org/officeDocument/2006/relationships/image" Target="../media/image32.jpg"/><Relationship Id="rId19" Type="http://schemas.openxmlformats.org/officeDocument/2006/relationships/image" Target="../media/image41.jpg"/><Relationship Id="rId4" Type="http://schemas.openxmlformats.org/officeDocument/2006/relationships/image" Target="../media/image26.jpeg"/><Relationship Id="rId9" Type="http://schemas.openxmlformats.org/officeDocument/2006/relationships/image" Target="../media/image31.jpg"/><Relationship Id="rId14" Type="http://schemas.openxmlformats.org/officeDocument/2006/relationships/image" Target="../media/image3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13" Type="http://schemas.openxmlformats.org/officeDocument/2006/relationships/image" Target="../media/image59.jpg"/><Relationship Id="rId3" Type="http://schemas.openxmlformats.org/officeDocument/2006/relationships/image" Target="../media/image50.png"/><Relationship Id="rId7" Type="http://schemas.openxmlformats.org/officeDocument/2006/relationships/image" Target="../media/image53.png"/><Relationship Id="rId12" Type="http://schemas.openxmlformats.org/officeDocument/2006/relationships/image" Target="../media/image58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11" Type="http://schemas.openxmlformats.org/officeDocument/2006/relationships/image" Target="../media/image57.jp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microsoft.com/office/2007/relationships/hdphoto" Target="../media/hdphoto4.wdp"/><Relationship Id="rId9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13" Type="http://schemas.openxmlformats.org/officeDocument/2006/relationships/image" Target="../media/image34.jpg"/><Relationship Id="rId18" Type="http://schemas.openxmlformats.org/officeDocument/2006/relationships/image" Target="../media/image39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12" Type="http://schemas.openxmlformats.org/officeDocument/2006/relationships/image" Target="../media/image33.jpg"/><Relationship Id="rId17" Type="http://schemas.openxmlformats.org/officeDocument/2006/relationships/image" Target="../media/image38.jpg"/><Relationship Id="rId2" Type="http://schemas.openxmlformats.org/officeDocument/2006/relationships/image" Target="../media/image9.PNG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7.jpg"/><Relationship Id="rId5" Type="http://schemas.openxmlformats.org/officeDocument/2006/relationships/image" Target="../media/image71.jpg"/><Relationship Id="rId15" Type="http://schemas.openxmlformats.org/officeDocument/2006/relationships/image" Target="../media/image36.jpg"/><Relationship Id="rId10" Type="http://schemas.openxmlformats.org/officeDocument/2006/relationships/image" Target="../media/image76.jpg"/><Relationship Id="rId19" Type="http://schemas.openxmlformats.org/officeDocument/2006/relationships/image" Target="../media/image40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Relationship Id="rId14" Type="http://schemas.openxmlformats.org/officeDocument/2006/relationships/image" Target="../media/image35.jp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jpg"/><Relationship Id="rId13" Type="http://schemas.openxmlformats.org/officeDocument/2006/relationships/image" Target="../media/image34.jpg"/><Relationship Id="rId18" Type="http://schemas.openxmlformats.org/officeDocument/2006/relationships/image" Target="../media/image39.jpg"/><Relationship Id="rId3" Type="http://schemas.openxmlformats.org/officeDocument/2006/relationships/image" Target="../media/image69.jpg"/><Relationship Id="rId7" Type="http://schemas.openxmlformats.org/officeDocument/2006/relationships/image" Target="../media/image73.jpg"/><Relationship Id="rId12" Type="http://schemas.openxmlformats.org/officeDocument/2006/relationships/image" Target="../media/image33.jpg"/><Relationship Id="rId17" Type="http://schemas.openxmlformats.org/officeDocument/2006/relationships/image" Target="../media/image38.jpg"/><Relationship Id="rId2" Type="http://schemas.openxmlformats.org/officeDocument/2006/relationships/image" Target="../media/image9.PNG"/><Relationship Id="rId16" Type="http://schemas.openxmlformats.org/officeDocument/2006/relationships/image" Target="../media/image37.jpg"/><Relationship Id="rId20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jpg"/><Relationship Id="rId11" Type="http://schemas.openxmlformats.org/officeDocument/2006/relationships/image" Target="../media/image77.jpg"/><Relationship Id="rId5" Type="http://schemas.openxmlformats.org/officeDocument/2006/relationships/image" Target="../media/image71.jpg"/><Relationship Id="rId15" Type="http://schemas.openxmlformats.org/officeDocument/2006/relationships/image" Target="../media/image36.jpg"/><Relationship Id="rId10" Type="http://schemas.openxmlformats.org/officeDocument/2006/relationships/image" Target="../media/image76.jpg"/><Relationship Id="rId19" Type="http://schemas.openxmlformats.org/officeDocument/2006/relationships/image" Target="../media/image40.jpg"/><Relationship Id="rId4" Type="http://schemas.openxmlformats.org/officeDocument/2006/relationships/image" Target="../media/image70.jpg"/><Relationship Id="rId9" Type="http://schemas.openxmlformats.org/officeDocument/2006/relationships/image" Target="../media/image75.jpg"/><Relationship Id="rId14" Type="http://schemas.openxmlformats.org/officeDocument/2006/relationships/image" Target="../media/image35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82.png"/><Relationship Id="rId18" Type="http://schemas.openxmlformats.org/officeDocument/2006/relationships/image" Target="../media/image87.svg"/><Relationship Id="rId3" Type="http://schemas.openxmlformats.org/officeDocument/2006/relationships/image" Target="../media/image78.png"/><Relationship Id="rId7" Type="http://schemas.openxmlformats.org/officeDocument/2006/relationships/image" Target="../media/image72.jpg"/><Relationship Id="rId12" Type="http://schemas.openxmlformats.org/officeDocument/2006/relationships/image" Target="../media/image71.jpg"/><Relationship Id="rId17" Type="http://schemas.openxmlformats.org/officeDocument/2006/relationships/image" Target="../media/image86.png"/><Relationship Id="rId2" Type="http://schemas.openxmlformats.org/officeDocument/2006/relationships/image" Target="../media/image9.PNG"/><Relationship Id="rId16" Type="http://schemas.openxmlformats.org/officeDocument/2006/relationships/image" Target="../media/image85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11" Type="http://schemas.openxmlformats.org/officeDocument/2006/relationships/image" Target="../media/image77.jpg"/><Relationship Id="rId5" Type="http://schemas.openxmlformats.org/officeDocument/2006/relationships/image" Target="../media/image80.png"/><Relationship Id="rId15" Type="http://schemas.openxmlformats.org/officeDocument/2006/relationships/image" Target="../media/image84.png"/><Relationship Id="rId10" Type="http://schemas.openxmlformats.org/officeDocument/2006/relationships/image" Target="../media/image76.jpg"/><Relationship Id="rId4" Type="http://schemas.openxmlformats.org/officeDocument/2006/relationships/image" Target="../media/image79.svg"/><Relationship Id="rId9" Type="http://schemas.openxmlformats.org/officeDocument/2006/relationships/image" Target="../media/image70.jpg"/><Relationship Id="rId14" Type="http://schemas.openxmlformats.org/officeDocument/2006/relationships/image" Target="../media/image83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82.png"/><Relationship Id="rId18" Type="http://schemas.openxmlformats.org/officeDocument/2006/relationships/image" Target="../media/image91.svg"/><Relationship Id="rId3" Type="http://schemas.openxmlformats.org/officeDocument/2006/relationships/image" Target="../media/image78.png"/><Relationship Id="rId21" Type="http://schemas.openxmlformats.org/officeDocument/2006/relationships/image" Target="../media/image94.png"/><Relationship Id="rId7" Type="http://schemas.openxmlformats.org/officeDocument/2006/relationships/image" Target="../media/image72.jpg"/><Relationship Id="rId12" Type="http://schemas.openxmlformats.org/officeDocument/2006/relationships/image" Target="../media/image71.jpg"/><Relationship Id="rId17" Type="http://schemas.openxmlformats.org/officeDocument/2006/relationships/image" Target="../media/image90.png"/><Relationship Id="rId2" Type="http://schemas.openxmlformats.org/officeDocument/2006/relationships/image" Target="../media/image9.PNG"/><Relationship Id="rId16" Type="http://schemas.openxmlformats.org/officeDocument/2006/relationships/image" Target="../media/image89.svg"/><Relationship Id="rId20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11" Type="http://schemas.openxmlformats.org/officeDocument/2006/relationships/image" Target="../media/image77.jp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10" Type="http://schemas.openxmlformats.org/officeDocument/2006/relationships/image" Target="../media/image76.jpg"/><Relationship Id="rId19" Type="http://schemas.openxmlformats.org/officeDocument/2006/relationships/image" Target="../media/image92.png"/><Relationship Id="rId4" Type="http://schemas.openxmlformats.org/officeDocument/2006/relationships/image" Target="../media/image79.svg"/><Relationship Id="rId9" Type="http://schemas.openxmlformats.org/officeDocument/2006/relationships/image" Target="../media/image70.jpg"/><Relationship Id="rId14" Type="http://schemas.openxmlformats.org/officeDocument/2006/relationships/image" Target="../media/image83.svg"/><Relationship Id="rId22" Type="http://schemas.openxmlformats.org/officeDocument/2006/relationships/image" Target="../media/image95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96.png"/><Relationship Id="rId18" Type="http://schemas.openxmlformats.org/officeDocument/2006/relationships/image" Target="../media/image91.svg"/><Relationship Id="rId3" Type="http://schemas.openxmlformats.org/officeDocument/2006/relationships/image" Target="../media/image78.png"/><Relationship Id="rId21" Type="http://schemas.openxmlformats.org/officeDocument/2006/relationships/image" Target="../media/image94.png"/><Relationship Id="rId7" Type="http://schemas.openxmlformats.org/officeDocument/2006/relationships/image" Target="../media/image72.jpg"/><Relationship Id="rId12" Type="http://schemas.openxmlformats.org/officeDocument/2006/relationships/image" Target="../media/image71.jpg"/><Relationship Id="rId17" Type="http://schemas.openxmlformats.org/officeDocument/2006/relationships/image" Target="../media/image90.png"/><Relationship Id="rId2" Type="http://schemas.openxmlformats.org/officeDocument/2006/relationships/image" Target="../media/image9.PNG"/><Relationship Id="rId16" Type="http://schemas.openxmlformats.org/officeDocument/2006/relationships/image" Target="../media/image89.svg"/><Relationship Id="rId20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svg"/><Relationship Id="rId11" Type="http://schemas.openxmlformats.org/officeDocument/2006/relationships/image" Target="../media/image77.jpg"/><Relationship Id="rId5" Type="http://schemas.openxmlformats.org/officeDocument/2006/relationships/image" Target="../media/image80.png"/><Relationship Id="rId15" Type="http://schemas.openxmlformats.org/officeDocument/2006/relationships/image" Target="../media/image88.png"/><Relationship Id="rId10" Type="http://schemas.openxmlformats.org/officeDocument/2006/relationships/image" Target="../media/image76.jpg"/><Relationship Id="rId19" Type="http://schemas.openxmlformats.org/officeDocument/2006/relationships/image" Target="../media/image92.png"/><Relationship Id="rId4" Type="http://schemas.openxmlformats.org/officeDocument/2006/relationships/image" Target="../media/image79.svg"/><Relationship Id="rId9" Type="http://schemas.openxmlformats.org/officeDocument/2006/relationships/image" Target="../media/image70.jpg"/><Relationship Id="rId14" Type="http://schemas.openxmlformats.org/officeDocument/2006/relationships/image" Target="../media/image97.svg"/><Relationship Id="rId22" Type="http://schemas.openxmlformats.org/officeDocument/2006/relationships/image" Target="../media/image95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jpg"/><Relationship Id="rId13" Type="http://schemas.openxmlformats.org/officeDocument/2006/relationships/image" Target="../media/image96.png"/><Relationship Id="rId18" Type="http://schemas.openxmlformats.org/officeDocument/2006/relationships/image" Target="../media/image91.svg"/><Relationship Id="rId3" Type="http://schemas.openxmlformats.org/officeDocument/2006/relationships/image" Target="../media/image98.png"/><Relationship Id="rId21" Type="http://schemas.openxmlformats.org/officeDocument/2006/relationships/image" Target="../media/image94.png"/><Relationship Id="rId7" Type="http://schemas.openxmlformats.org/officeDocument/2006/relationships/image" Target="../media/image72.jpg"/><Relationship Id="rId12" Type="http://schemas.openxmlformats.org/officeDocument/2006/relationships/image" Target="../media/image71.jpg"/><Relationship Id="rId17" Type="http://schemas.openxmlformats.org/officeDocument/2006/relationships/image" Target="../media/image90.png"/><Relationship Id="rId2" Type="http://schemas.openxmlformats.org/officeDocument/2006/relationships/image" Target="../media/image9.PNG"/><Relationship Id="rId16" Type="http://schemas.openxmlformats.org/officeDocument/2006/relationships/image" Target="../media/image89.svg"/><Relationship Id="rId20" Type="http://schemas.openxmlformats.org/officeDocument/2006/relationships/image" Target="../media/image93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svg"/><Relationship Id="rId11" Type="http://schemas.openxmlformats.org/officeDocument/2006/relationships/image" Target="../media/image77.jpg"/><Relationship Id="rId5" Type="http://schemas.openxmlformats.org/officeDocument/2006/relationships/image" Target="../media/image100.png"/><Relationship Id="rId15" Type="http://schemas.openxmlformats.org/officeDocument/2006/relationships/image" Target="../media/image88.png"/><Relationship Id="rId10" Type="http://schemas.openxmlformats.org/officeDocument/2006/relationships/image" Target="../media/image76.jpg"/><Relationship Id="rId19" Type="http://schemas.openxmlformats.org/officeDocument/2006/relationships/image" Target="../media/image92.png"/><Relationship Id="rId4" Type="http://schemas.openxmlformats.org/officeDocument/2006/relationships/image" Target="../media/image99.svg"/><Relationship Id="rId9" Type="http://schemas.openxmlformats.org/officeDocument/2006/relationships/image" Target="../media/image70.jpg"/><Relationship Id="rId14" Type="http://schemas.openxmlformats.org/officeDocument/2006/relationships/image" Target="../media/image97.svg"/><Relationship Id="rId22" Type="http://schemas.openxmlformats.org/officeDocument/2006/relationships/image" Target="../media/image95.sv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69.jpg"/><Relationship Id="rId18" Type="http://schemas.openxmlformats.org/officeDocument/2006/relationships/image" Target="../media/image96.png"/><Relationship Id="rId26" Type="http://schemas.openxmlformats.org/officeDocument/2006/relationships/image" Target="../media/image94.png"/><Relationship Id="rId3" Type="http://schemas.openxmlformats.org/officeDocument/2006/relationships/image" Target="../media/image102.jpg"/><Relationship Id="rId21" Type="http://schemas.openxmlformats.org/officeDocument/2006/relationships/image" Target="../media/image89.svg"/><Relationship Id="rId7" Type="http://schemas.openxmlformats.org/officeDocument/2006/relationships/image" Target="../media/image106.svg"/><Relationship Id="rId12" Type="http://schemas.openxmlformats.org/officeDocument/2006/relationships/image" Target="../media/image72.jpg"/><Relationship Id="rId17" Type="http://schemas.openxmlformats.org/officeDocument/2006/relationships/image" Target="../media/image71.jpg"/><Relationship Id="rId25" Type="http://schemas.openxmlformats.org/officeDocument/2006/relationships/image" Target="../media/image93.svg"/><Relationship Id="rId2" Type="http://schemas.openxmlformats.org/officeDocument/2006/relationships/image" Target="../media/image9.PNG"/><Relationship Id="rId16" Type="http://schemas.openxmlformats.org/officeDocument/2006/relationships/image" Target="../media/image77.jpg"/><Relationship Id="rId20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11" Type="http://schemas.openxmlformats.org/officeDocument/2006/relationships/image" Target="../media/image101.svg"/><Relationship Id="rId24" Type="http://schemas.openxmlformats.org/officeDocument/2006/relationships/image" Target="../media/image92.png"/><Relationship Id="rId5" Type="http://schemas.openxmlformats.org/officeDocument/2006/relationships/image" Target="../media/image104.svg"/><Relationship Id="rId15" Type="http://schemas.openxmlformats.org/officeDocument/2006/relationships/image" Target="../media/image76.jpg"/><Relationship Id="rId23" Type="http://schemas.openxmlformats.org/officeDocument/2006/relationships/image" Target="../media/image91.svg"/><Relationship Id="rId10" Type="http://schemas.openxmlformats.org/officeDocument/2006/relationships/image" Target="../media/image100.png"/><Relationship Id="rId19" Type="http://schemas.openxmlformats.org/officeDocument/2006/relationships/image" Target="../media/image97.svg"/><Relationship Id="rId4" Type="http://schemas.openxmlformats.org/officeDocument/2006/relationships/image" Target="../media/image103.png"/><Relationship Id="rId9" Type="http://schemas.openxmlformats.org/officeDocument/2006/relationships/image" Target="../media/image99.svg"/><Relationship Id="rId14" Type="http://schemas.openxmlformats.org/officeDocument/2006/relationships/image" Target="../media/image70.jpg"/><Relationship Id="rId22" Type="http://schemas.openxmlformats.org/officeDocument/2006/relationships/image" Target="../media/image90.png"/><Relationship Id="rId27" Type="http://schemas.openxmlformats.org/officeDocument/2006/relationships/image" Target="../media/image95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jpg"/><Relationship Id="rId7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jp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jpg"/><Relationship Id="rId7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svg"/><Relationship Id="rId3" Type="http://schemas.openxmlformats.org/officeDocument/2006/relationships/image" Target="../media/image107.jpg"/><Relationship Id="rId7" Type="http://schemas.openxmlformats.org/officeDocument/2006/relationships/image" Target="../media/image1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0.svg"/><Relationship Id="rId5" Type="http://schemas.openxmlformats.org/officeDocument/2006/relationships/image" Target="../media/image109.png"/><Relationship Id="rId4" Type="http://schemas.openxmlformats.org/officeDocument/2006/relationships/image" Target="../media/image108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1.jp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esterni, natura, fotografia, erba&#10;&#10;Descrizione generata automaticamente">
            <a:extLst>
              <a:ext uri="{FF2B5EF4-FFF2-40B4-BE49-F238E27FC236}">
                <a16:creationId xmlns:a16="http://schemas.microsoft.com/office/drawing/2014/main" id="{02009F7A-FDF9-427F-BAB9-BAA52D4A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2" b="21695"/>
          <a:stretch/>
        </p:blipFill>
        <p:spPr>
          <a:xfrm>
            <a:off x="0" y="0"/>
            <a:ext cx="12192000" cy="6934199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FCF61BE2-8189-47FD-98AB-F3AD672B0719}"/>
              </a:ext>
            </a:extLst>
          </p:cNvPr>
          <p:cNvSpPr/>
          <p:nvPr/>
        </p:nvSpPr>
        <p:spPr>
          <a:xfrm>
            <a:off x="0" y="0"/>
            <a:ext cx="12192000" cy="6934199"/>
          </a:xfrm>
          <a:prstGeom prst="rect">
            <a:avLst/>
          </a:prstGeom>
          <a:solidFill>
            <a:srgbClr val="060B1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1E8B00-34BB-4853-880F-1DB831DFC58C}"/>
              </a:ext>
            </a:extLst>
          </p:cNvPr>
          <p:cNvSpPr/>
          <p:nvPr/>
        </p:nvSpPr>
        <p:spPr>
          <a:xfrm>
            <a:off x="6887972" y="817226"/>
            <a:ext cx="3899140" cy="3797513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28616563-856D-4E8A-A7E8-9628A21224E9}"/>
              </a:ext>
            </a:extLst>
          </p:cNvPr>
          <p:cNvSpPr txBox="1"/>
          <p:nvPr/>
        </p:nvSpPr>
        <p:spPr>
          <a:xfrm>
            <a:off x="1142950" y="5812585"/>
            <a:ext cx="251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b="1" dirty="0">
                <a:solidFill>
                  <a:schemeClr val="bg1">
                    <a:lumMod val="75000"/>
                  </a:schemeClr>
                </a:solidFill>
                <a:latin typeface="Futura Md BT" panose="020B0602020204020303" pitchFamily="34" charset="0"/>
              </a:rPr>
              <a:t>Borroni</a:t>
            </a:r>
            <a:r>
              <a:rPr lang="it-I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it-IT" sz="1600" dirty="0">
                <a:solidFill>
                  <a:srgbClr val="005F80"/>
                </a:solidFill>
                <a:latin typeface="Futura Md BT" panose="020B0602020204020303" pitchFamily="34" charset="0"/>
              </a:rPr>
              <a:t>Alessandro</a:t>
            </a:r>
          </a:p>
          <a:p>
            <a:r>
              <a:rPr lang="it-IT" sz="1600" b="1" dirty="0">
                <a:solidFill>
                  <a:schemeClr val="bg1">
                    <a:lumMod val="75000"/>
                  </a:schemeClr>
                </a:solidFill>
                <a:latin typeface="Futura Md BT" panose="020B0602020204020303" pitchFamily="34" charset="0"/>
              </a:rPr>
              <a:t>Toniolo</a:t>
            </a:r>
            <a:r>
              <a:rPr lang="it-IT" sz="16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it-IT" sz="1600" dirty="0">
                <a:solidFill>
                  <a:srgbClr val="005F80"/>
                </a:solidFill>
                <a:latin typeface="Futura Md BT" panose="020B0602020204020303" pitchFamily="34" charset="0"/>
              </a:rPr>
              <a:t>Davide</a:t>
            </a:r>
            <a:endParaRPr lang="it-IT" sz="1600" b="1" dirty="0">
              <a:solidFill>
                <a:srgbClr val="005F80"/>
              </a:solidFill>
              <a:latin typeface="Futura Md BT" panose="020B0602020204020303" pitchFamily="34" charset="0"/>
            </a:endParaRPr>
          </a:p>
          <a:p>
            <a:r>
              <a:rPr lang="it-IT" sz="1600" b="1" dirty="0" err="1">
                <a:solidFill>
                  <a:schemeClr val="bg1">
                    <a:lumMod val="75000"/>
                  </a:schemeClr>
                </a:solidFill>
                <a:latin typeface="Futura Md BT" panose="020B0602020204020303" pitchFamily="34" charset="0"/>
              </a:rPr>
              <a:t>Tshimanga</a:t>
            </a:r>
            <a:r>
              <a:rPr lang="it-IT" sz="1600" b="1" dirty="0">
                <a:solidFill>
                  <a:schemeClr val="bg1">
                    <a:lumMod val="75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it-IT" sz="1600" dirty="0">
                <a:solidFill>
                  <a:srgbClr val="005F80"/>
                </a:solidFill>
                <a:latin typeface="Futura Md BT" panose="020B0602020204020303" pitchFamily="34" charset="0"/>
              </a:rPr>
              <a:t>L. </a:t>
            </a:r>
            <a:r>
              <a:rPr lang="it-IT" sz="1600" dirty="0" err="1">
                <a:solidFill>
                  <a:srgbClr val="005F80"/>
                </a:solidFill>
                <a:latin typeface="Futura Md BT" panose="020B0602020204020303" pitchFamily="34" charset="0"/>
              </a:rPr>
              <a:t>Fabrice</a:t>
            </a:r>
            <a:endParaRPr lang="it-IT" sz="1600" dirty="0">
              <a:solidFill>
                <a:srgbClr val="005F80"/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6C6BF284-BE4C-4CCA-8872-0C7838343ACB}"/>
              </a:ext>
            </a:extLst>
          </p:cNvPr>
          <p:cNvSpPr txBox="1"/>
          <p:nvPr/>
        </p:nvSpPr>
        <p:spPr>
          <a:xfrm rot="5400000">
            <a:off x="796534" y="605263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00B0F0"/>
                </a:solidFill>
              </a:rPr>
              <a:t>______</a:t>
            </a:r>
          </a:p>
        </p:txBody>
      </p:sp>
      <p:sp>
        <p:nvSpPr>
          <p:cNvPr id="10" name="Rettangolo 9">
            <a:extLst>
              <a:ext uri="{FF2B5EF4-FFF2-40B4-BE49-F238E27FC236}">
                <a16:creationId xmlns:a16="http://schemas.microsoft.com/office/drawing/2014/main" id="{DBBACC2D-279E-4DFB-AD7D-7C9A0DED4B84}"/>
              </a:ext>
            </a:extLst>
          </p:cNvPr>
          <p:cNvSpPr/>
          <p:nvPr/>
        </p:nvSpPr>
        <p:spPr>
          <a:xfrm rot="16200000">
            <a:off x="8837233" y="2579322"/>
            <a:ext cx="4277792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1500" b="1" dirty="0">
                <a:solidFill>
                  <a:srgbClr val="006386"/>
                </a:solidFill>
                <a:latin typeface="Futura Md BT" panose="020B0602020204020303" pitchFamily="34" charset="0"/>
              </a:rPr>
              <a:t>DIGITAL SIGNAL &amp; IMAGE MANAGEMENT</a:t>
            </a:r>
            <a:endParaRPr lang="it-IT" sz="1500" dirty="0">
              <a:solidFill>
                <a:srgbClr val="006386"/>
              </a:solidFill>
              <a:latin typeface="Futura Md BT" panose="020B0602020204020303" pitchFamily="34" charset="0"/>
              <a:ea typeface="PWChristmasfont" panose="02000603000000000000" pitchFamily="2" charset="0"/>
            </a:endParaRP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5CD72954-F866-4A0F-A212-018CCD41CD0A}"/>
              </a:ext>
            </a:extLst>
          </p:cNvPr>
          <p:cNvSpPr/>
          <p:nvPr/>
        </p:nvSpPr>
        <p:spPr>
          <a:xfrm>
            <a:off x="9289382" y="817226"/>
            <a:ext cx="150714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400" dirty="0" err="1">
                <a:solidFill>
                  <a:srgbClr val="FFC000"/>
                </a:solidFill>
                <a:latin typeface="Futura Md BT" panose="020B0602020204020303" pitchFamily="34" charset="0"/>
                <a:ea typeface="PWChristmasfont" panose="02000603000000000000" pitchFamily="2" charset="0"/>
              </a:rPr>
              <a:t>a.a</a:t>
            </a:r>
            <a:r>
              <a:rPr lang="it-IT" sz="1400" dirty="0">
                <a:solidFill>
                  <a:srgbClr val="FFC000"/>
                </a:solidFill>
                <a:latin typeface="Futura Md BT" panose="020B0602020204020303" pitchFamily="34" charset="0"/>
                <a:ea typeface="PWChristmasfont" panose="02000603000000000000" pitchFamily="2" charset="0"/>
              </a:rPr>
              <a:t>. 2019/2020</a:t>
            </a:r>
            <a:endParaRPr lang="it-IT" sz="1400" dirty="0">
              <a:solidFill>
                <a:srgbClr val="FFC000"/>
              </a:solidFill>
            </a:endParaRPr>
          </a:p>
        </p:txBody>
      </p:sp>
      <p:grpSp>
        <p:nvGrpSpPr>
          <p:cNvPr id="13" name="Gruppo 12">
            <a:extLst>
              <a:ext uri="{FF2B5EF4-FFF2-40B4-BE49-F238E27FC236}">
                <a16:creationId xmlns:a16="http://schemas.microsoft.com/office/drawing/2014/main" id="{38EB5099-8C00-44B5-AE88-F5DC67049878}"/>
              </a:ext>
            </a:extLst>
          </p:cNvPr>
          <p:cNvGrpSpPr/>
          <p:nvPr/>
        </p:nvGrpSpPr>
        <p:grpSpPr>
          <a:xfrm>
            <a:off x="7076057" y="809067"/>
            <a:ext cx="3507567" cy="5701046"/>
            <a:chOff x="6465351" y="703830"/>
            <a:chExt cx="3507567" cy="5701046"/>
          </a:xfrm>
        </p:grpSpPr>
        <p:pic>
          <p:nvPicPr>
            <p:cNvPr id="3" name="Immagine 2" descr="Immagine che contiene interni, donna, persona, fotografia&#10;&#10;Descrizione generata automaticamente">
              <a:extLst>
                <a:ext uri="{FF2B5EF4-FFF2-40B4-BE49-F238E27FC236}">
                  <a16:creationId xmlns:a16="http://schemas.microsoft.com/office/drawing/2014/main" id="{068074FE-0A83-4C4A-A908-9C03FD4062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351" y="703830"/>
              <a:ext cx="3507567" cy="5701046"/>
            </a:xfrm>
            <a:prstGeom prst="rect">
              <a:avLst/>
            </a:prstGeom>
          </p:spPr>
        </p:pic>
        <p:sp>
          <p:nvSpPr>
            <p:cNvPr id="4" name="Rettangolo 3">
              <a:extLst>
                <a:ext uri="{FF2B5EF4-FFF2-40B4-BE49-F238E27FC236}">
                  <a16:creationId xmlns:a16="http://schemas.microsoft.com/office/drawing/2014/main" id="{7C52C66C-DA5E-4362-A080-C6E30DFC51DA}"/>
                </a:ext>
              </a:extLst>
            </p:cNvPr>
            <p:cNvSpPr/>
            <p:nvPr/>
          </p:nvSpPr>
          <p:spPr>
            <a:xfrm rot="21419119">
              <a:off x="7292177" y="2501047"/>
              <a:ext cx="1900613" cy="496711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pic>
        <p:nvPicPr>
          <p:cNvPr id="28" name="Immagine 27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9AC05BF5-B32B-4C47-A943-A77738A3A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0356">
            <a:off x="9738976" y="3132330"/>
            <a:ext cx="503428" cy="414407"/>
          </a:xfrm>
          <a:prstGeom prst="rect">
            <a:avLst/>
          </a:prstGeom>
        </p:spPr>
      </p:pic>
      <p:pic>
        <p:nvPicPr>
          <p:cNvPr id="30" name="Immagine 29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B5B64BF-B9AF-410D-85F5-16A7CA1D1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3772">
            <a:off x="9791240" y="3605678"/>
            <a:ext cx="503428" cy="414407"/>
          </a:xfrm>
          <a:prstGeom prst="rect">
            <a:avLst/>
          </a:prstGeom>
        </p:spPr>
      </p:pic>
      <p:pic>
        <p:nvPicPr>
          <p:cNvPr id="32" name="Immagine 31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9C143BA3-9105-444F-B4DE-79E79FCFC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6627">
            <a:off x="10016663" y="3379318"/>
            <a:ext cx="424809" cy="349690"/>
          </a:xfrm>
          <a:prstGeom prst="rect">
            <a:avLst/>
          </a:prstGeom>
        </p:spPr>
      </p:pic>
      <p:pic>
        <p:nvPicPr>
          <p:cNvPr id="23" name="Immagine 22" descr="Immagine che contiene pensile, segnale, orologio&#10;&#10;Descrizione generata automaticamente">
            <a:extLst>
              <a:ext uri="{FF2B5EF4-FFF2-40B4-BE49-F238E27FC236}">
                <a16:creationId xmlns:a16="http://schemas.microsoft.com/office/drawing/2014/main" id="{11D337F1-3887-4366-BB4D-107BF0186EC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836" y="5760682"/>
            <a:ext cx="946980" cy="946980"/>
          </a:xfrm>
          <a:prstGeom prst="rect">
            <a:avLst/>
          </a:prstGeom>
        </p:spPr>
      </p:pic>
      <p:grpSp>
        <p:nvGrpSpPr>
          <p:cNvPr id="50" name="Gruppo 49">
            <a:extLst>
              <a:ext uri="{FF2B5EF4-FFF2-40B4-BE49-F238E27FC236}">
                <a16:creationId xmlns:a16="http://schemas.microsoft.com/office/drawing/2014/main" id="{7CA27FE2-F66F-47F7-801C-76E0B197480B}"/>
              </a:ext>
            </a:extLst>
          </p:cNvPr>
          <p:cNvGrpSpPr/>
          <p:nvPr/>
        </p:nvGrpSpPr>
        <p:grpSpPr>
          <a:xfrm>
            <a:off x="874374" y="1348073"/>
            <a:ext cx="5310093" cy="3653178"/>
            <a:chOff x="2884409" y="1557494"/>
            <a:chExt cx="5310093" cy="3653178"/>
          </a:xfrm>
        </p:grpSpPr>
        <p:pic>
          <p:nvPicPr>
            <p:cNvPr id="51" name="Immagine 50">
              <a:extLst>
                <a:ext uri="{FF2B5EF4-FFF2-40B4-BE49-F238E27FC236}">
                  <a16:creationId xmlns:a16="http://schemas.microsoft.com/office/drawing/2014/main" id="{9E71DD14-F3F7-4135-9DC5-5A6D7398745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alphaModFix amt="45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40000"/>
                      </a14:imgEffect>
                      <a14:imgEffect>
                        <a14:brightnessContrast bright="95000" contrast="-8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962" b="26295"/>
            <a:stretch/>
          </p:blipFill>
          <p:spPr>
            <a:xfrm>
              <a:off x="2943418" y="1557494"/>
              <a:ext cx="4876800" cy="2084510"/>
            </a:xfrm>
            <a:prstGeom prst="rect">
              <a:avLst/>
            </a:prstGeom>
          </p:spPr>
        </p:pic>
        <p:sp>
          <p:nvSpPr>
            <p:cNvPr id="54" name="Rettangolo 53">
              <a:extLst>
                <a:ext uri="{FF2B5EF4-FFF2-40B4-BE49-F238E27FC236}">
                  <a16:creationId xmlns:a16="http://schemas.microsoft.com/office/drawing/2014/main" id="{CF4DC2C8-379F-4769-8633-078F210454B1}"/>
                </a:ext>
              </a:extLst>
            </p:cNvPr>
            <p:cNvSpPr/>
            <p:nvPr/>
          </p:nvSpPr>
          <p:spPr>
            <a:xfrm>
              <a:off x="2884409" y="2656127"/>
              <a:ext cx="3300904" cy="25545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400" b="1" dirty="0">
                  <a:solidFill>
                    <a:srgbClr val="F9F5E0"/>
                  </a:solidFill>
                  <a:latin typeface="Futura Md BT" panose="020B0602020204020303" pitchFamily="34" charset="0"/>
                  <a:ea typeface="FangSong" panose="020B0503020204020204" pitchFamily="49" charset="-122"/>
                </a:rPr>
                <a:t>WH</a:t>
              </a:r>
              <a:br>
                <a:rPr lang="it-IT" sz="13800" b="1" dirty="0">
                  <a:solidFill>
                    <a:srgbClr val="F9F5E0"/>
                  </a:solidFill>
                  <a:latin typeface="Futura Md BT" panose="020B0602020204020303" pitchFamily="34" charset="0"/>
                  <a:ea typeface="FangSong" panose="020B0503020204020204" pitchFamily="49" charset="-122"/>
                </a:rPr>
              </a:br>
              <a:endParaRPr lang="it-IT" sz="1600" b="1" dirty="0">
                <a:solidFill>
                  <a:srgbClr val="F9F5E0"/>
                </a:solidFill>
              </a:endParaRPr>
            </a:p>
          </p:txBody>
        </p:sp>
        <p:sp>
          <p:nvSpPr>
            <p:cNvPr id="53" name="Rettangolo 52">
              <a:extLst>
                <a:ext uri="{FF2B5EF4-FFF2-40B4-BE49-F238E27FC236}">
                  <a16:creationId xmlns:a16="http://schemas.microsoft.com/office/drawing/2014/main" id="{D7F1356D-E456-4468-A508-BA92A6B2435D}"/>
                </a:ext>
              </a:extLst>
            </p:cNvPr>
            <p:cNvSpPr/>
            <p:nvPr/>
          </p:nvSpPr>
          <p:spPr>
            <a:xfrm>
              <a:off x="7400695" y="2694522"/>
              <a:ext cx="793807" cy="230832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14400" dirty="0">
                  <a:solidFill>
                    <a:srgbClr val="E8E5D4"/>
                  </a:solidFill>
                  <a:latin typeface="Futura Md BT" panose="020B0602020204020303" pitchFamily="34" charset="0"/>
                  <a:ea typeface="FangSong" panose="020B0503020204020204" pitchFamily="49" charset="-122"/>
                </a:rPr>
                <a:t>!</a:t>
              </a:r>
              <a:endParaRPr lang="it-IT" sz="14400" dirty="0">
                <a:solidFill>
                  <a:srgbClr val="E8E5D4"/>
                </a:solidFill>
              </a:endParaRPr>
            </a:p>
          </p:txBody>
        </p:sp>
      </p:grpSp>
      <p:pic>
        <p:nvPicPr>
          <p:cNvPr id="56" name="Immagine 55" descr="Immagine che contiene pallacanestro, gioco, ombrello&#10;&#10;Descrizione generata automaticamente">
            <a:extLst>
              <a:ext uri="{FF2B5EF4-FFF2-40B4-BE49-F238E27FC236}">
                <a16:creationId xmlns:a16="http://schemas.microsoft.com/office/drawing/2014/main" id="{81D371CB-0DEB-4668-B86F-FF796468AAF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0892" y="2876236"/>
            <a:ext cx="1440000" cy="1440000"/>
          </a:xfrm>
          <a:prstGeom prst="rect">
            <a:avLst/>
          </a:prstGeom>
        </p:spPr>
      </p:pic>
      <p:sp>
        <p:nvSpPr>
          <p:cNvPr id="57" name="Rettangolo 56">
            <a:extLst>
              <a:ext uri="{FF2B5EF4-FFF2-40B4-BE49-F238E27FC236}">
                <a16:creationId xmlns:a16="http://schemas.microsoft.com/office/drawing/2014/main" id="{EDB4B75C-67AA-47EB-8FED-811DF570F374}"/>
              </a:ext>
            </a:extLst>
          </p:cNvPr>
          <p:cNvSpPr/>
          <p:nvPr/>
        </p:nvSpPr>
        <p:spPr>
          <a:xfrm>
            <a:off x="1773824" y="1348073"/>
            <a:ext cx="3252511" cy="1418648"/>
          </a:xfrm>
          <a:prstGeom prst="rect">
            <a:avLst/>
          </a:prstGeom>
        </p:spPr>
        <p:txBody>
          <a:bodyPr wrap="none">
            <a:prstTxWarp prst="textInflateTop">
              <a:avLst/>
            </a:prstTxWarp>
            <a:spAutoFit/>
          </a:bodyPr>
          <a:lstStyle/>
          <a:p>
            <a:r>
              <a:rPr lang="it-IT" sz="9600" dirty="0" err="1">
                <a:solidFill>
                  <a:srgbClr val="006386"/>
                </a:solidFill>
                <a:latin typeface="GOOD BRUSH" pitchFamily="2" charset="0"/>
                <a:ea typeface="FangSong" panose="020B0503020204020204" pitchFamily="49" charset="-122"/>
              </a:rPr>
              <a:t>guess</a:t>
            </a:r>
            <a:endParaRPr lang="it-IT" sz="9600" dirty="0">
              <a:solidFill>
                <a:srgbClr val="006386"/>
              </a:solidFill>
              <a:latin typeface="GOOD BRUSH" pitchFamily="2" charset="0"/>
              <a:ea typeface="FangSong" panose="020B0503020204020204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657826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B2FE349-EDF0-481D-B81C-473AABF852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" b="7810"/>
          <a:stretch/>
        </p:blipFill>
        <p:spPr>
          <a:xfrm>
            <a:off x="0" y="0"/>
            <a:ext cx="12195125" cy="685799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828CC533-9F54-4416-B3D8-FE8AE6B5C615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60B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9" name="Gruppo 8">
            <a:extLst>
              <a:ext uri="{FF2B5EF4-FFF2-40B4-BE49-F238E27FC236}">
                <a16:creationId xmlns:a16="http://schemas.microsoft.com/office/drawing/2014/main" id="{4919D1E9-E7B7-4AD3-86FF-87AF14190638}"/>
              </a:ext>
            </a:extLst>
          </p:cNvPr>
          <p:cNvGrpSpPr/>
          <p:nvPr/>
        </p:nvGrpSpPr>
        <p:grpSpPr>
          <a:xfrm>
            <a:off x="1092463" y="2614057"/>
            <a:ext cx="9963532" cy="1631216"/>
            <a:chOff x="672534" y="2904340"/>
            <a:chExt cx="9963532" cy="1631216"/>
          </a:xfrm>
        </p:grpSpPr>
        <p:sp>
          <p:nvSpPr>
            <p:cNvPr id="10" name="CasellaDiTesto 9">
              <a:extLst>
                <a:ext uri="{FF2B5EF4-FFF2-40B4-BE49-F238E27FC236}">
                  <a16:creationId xmlns:a16="http://schemas.microsoft.com/office/drawing/2014/main" id="{24003B6E-C448-491A-B33C-8D3EEFF89C5C}"/>
                </a:ext>
              </a:extLst>
            </p:cNvPr>
            <p:cNvSpPr txBox="1"/>
            <p:nvPr/>
          </p:nvSpPr>
          <p:spPr>
            <a:xfrm>
              <a:off x="1593757" y="2904340"/>
              <a:ext cx="904230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000" b="1" dirty="0">
                  <a:solidFill>
                    <a:srgbClr val="ABE9FF"/>
                  </a:solidFill>
                  <a:latin typeface="Futura Md BT" panose="020B0602020204020303" pitchFamily="34" charset="0"/>
                </a:rPr>
                <a:t>PROCESSING DI SEGNALI </a:t>
              </a:r>
            </a:p>
            <a:p>
              <a:pPr lvl="0" algn="ctr"/>
              <a:r>
                <a:rPr lang="it-IT" sz="5000" b="1" dirty="0">
                  <a:solidFill>
                    <a:srgbClr val="ABE9FF"/>
                  </a:solidFill>
                  <a:latin typeface="Futura Md BT" panose="020B0602020204020303" pitchFamily="34" charset="0"/>
                </a:rPr>
                <a:t>MONO-DIMENSIONALI</a:t>
              </a:r>
            </a:p>
          </p:txBody>
        </p:sp>
        <p:sp>
          <p:nvSpPr>
            <p:cNvPr id="5" name="CasellaDiTesto 4">
              <a:extLst>
                <a:ext uri="{FF2B5EF4-FFF2-40B4-BE49-F238E27FC236}">
                  <a16:creationId xmlns:a16="http://schemas.microsoft.com/office/drawing/2014/main" id="{CD2AED85-2DD0-450F-857B-BDFD41CDFCA6}"/>
                </a:ext>
              </a:extLst>
            </p:cNvPr>
            <p:cNvSpPr txBox="1"/>
            <p:nvPr/>
          </p:nvSpPr>
          <p:spPr>
            <a:xfrm>
              <a:off x="672534" y="3258283"/>
              <a:ext cx="147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400" b="1" dirty="0">
                  <a:solidFill>
                    <a:srgbClr val="006386"/>
                  </a:solidFill>
                  <a:latin typeface="Futura Md BT" panose="020B0602020204020303" pitchFamily="34" charset="0"/>
                </a:rPr>
                <a:t>1</a:t>
              </a:r>
            </a:p>
          </p:txBody>
        </p:sp>
        <p:cxnSp>
          <p:nvCxnSpPr>
            <p:cNvPr id="3" name="Connettore diritto 2">
              <a:extLst>
                <a:ext uri="{FF2B5EF4-FFF2-40B4-BE49-F238E27FC236}">
                  <a16:creationId xmlns:a16="http://schemas.microsoft.com/office/drawing/2014/main" id="{254C5392-5561-4786-BD08-5E175A5A1F8C}"/>
                </a:ext>
              </a:extLst>
            </p:cNvPr>
            <p:cNvCxnSpPr>
              <a:cxnSpLocks/>
            </p:cNvCxnSpPr>
            <p:nvPr/>
          </p:nvCxnSpPr>
          <p:spPr>
            <a:xfrm>
              <a:off x="1920240" y="3135086"/>
              <a:ext cx="0" cy="1149531"/>
            </a:xfrm>
            <a:prstGeom prst="line">
              <a:avLst/>
            </a:prstGeom>
            <a:ln w="44450">
              <a:solidFill>
                <a:srgbClr val="006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Titolo 1">
            <a:extLst>
              <a:ext uri="{FF2B5EF4-FFF2-40B4-BE49-F238E27FC236}">
                <a16:creationId xmlns:a16="http://schemas.microsoft.com/office/drawing/2014/main" id="{C9565D45-F107-444E-B469-195D0203E3EA}"/>
              </a:ext>
            </a:extLst>
          </p:cNvPr>
          <p:cNvSpPr txBox="1">
            <a:spLocks/>
          </p:cNvSpPr>
          <p:nvPr/>
        </p:nvSpPr>
        <p:spPr>
          <a:xfrm>
            <a:off x="3459773" y="7461740"/>
            <a:ext cx="5272454" cy="23686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  <a:ea typeface="PWChristmasfont" panose="02000603000000000000" pitchFamily="2" charset="0"/>
              </a:rPr>
              <a:t>Riconoscimento vocale per password multiple o parole nuove</a:t>
            </a:r>
            <a:b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  <a:ea typeface="PWChristmasfont" panose="02000603000000000000" pitchFamily="2" charset="0"/>
              </a:rPr>
            </a:br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  <a:ea typeface="PWChristmasfont" panose="02000603000000000000" pitchFamily="2" charset="0"/>
              </a:rPr>
              <a:t>(ambiente interno urbano)</a:t>
            </a:r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8247092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E6A0D8A6-CAF5-4A51-AF97-B668AFA419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5" b="7810"/>
          <a:stretch/>
        </p:blipFill>
        <p:spPr>
          <a:xfrm>
            <a:off x="0" y="0"/>
            <a:ext cx="12195125" cy="6857999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5210B1E0-4F4D-465E-8E05-E2BD978688D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60B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Titolo 1">
            <a:extLst>
              <a:ext uri="{FF2B5EF4-FFF2-40B4-BE49-F238E27FC236}">
                <a16:creationId xmlns:a16="http://schemas.microsoft.com/office/drawing/2014/main" id="{B5496C32-6667-46CF-80FC-02A204890DA1}"/>
              </a:ext>
            </a:extLst>
          </p:cNvPr>
          <p:cNvSpPr txBox="1">
            <a:spLocks/>
          </p:cNvSpPr>
          <p:nvPr/>
        </p:nvSpPr>
        <p:spPr>
          <a:xfrm>
            <a:off x="3459773" y="3499338"/>
            <a:ext cx="5272454" cy="23686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  <a:ea typeface="PWChristmasfont" panose="02000603000000000000" pitchFamily="2" charset="0"/>
              </a:rPr>
              <a:t>Riconoscimento vocale per password multiple o parole nuove</a:t>
            </a:r>
            <a:b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  <a:ea typeface="PWChristmasfont" panose="02000603000000000000" pitchFamily="2" charset="0"/>
              </a:rPr>
            </a:br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  <a:ea typeface="PWChristmasfont" panose="02000603000000000000" pitchFamily="2" charset="0"/>
              </a:rPr>
              <a:t>(ambiente interno urbano)</a:t>
            </a:r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6B1580EE-4D1B-4985-80CE-31FA17B22B12}"/>
              </a:ext>
            </a:extLst>
          </p:cNvPr>
          <p:cNvGrpSpPr/>
          <p:nvPr/>
        </p:nvGrpSpPr>
        <p:grpSpPr>
          <a:xfrm>
            <a:off x="1114234" y="1518608"/>
            <a:ext cx="9963532" cy="1631216"/>
            <a:chOff x="672534" y="2904340"/>
            <a:chExt cx="9963532" cy="1631216"/>
          </a:xfrm>
        </p:grpSpPr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91356290-8A78-47EF-9BC6-BC8A1DA464AA}"/>
                </a:ext>
              </a:extLst>
            </p:cNvPr>
            <p:cNvSpPr txBox="1"/>
            <p:nvPr/>
          </p:nvSpPr>
          <p:spPr>
            <a:xfrm>
              <a:off x="1593757" y="2904340"/>
              <a:ext cx="904230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000" b="1" dirty="0">
                  <a:solidFill>
                    <a:srgbClr val="ABE9FF"/>
                  </a:solidFill>
                  <a:latin typeface="Futura Md BT" panose="020B0602020204020303" pitchFamily="34" charset="0"/>
                </a:rPr>
                <a:t>PROCESSING DI SEGNALI </a:t>
              </a:r>
            </a:p>
            <a:p>
              <a:pPr lvl="0" algn="ctr"/>
              <a:r>
                <a:rPr lang="it-IT" sz="5000" b="1" dirty="0">
                  <a:solidFill>
                    <a:srgbClr val="ABE9FF"/>
                  </a:solidFill>
                  <a:latin typeface="Futura Md BT" panose="020B0602020204020303" pitchFamily="34" charset="0"/>
                </a:rPr>
                <a:t>MONO-DIMENSIONALI</a:t>
              </a:r>
            </a:p>
          </p:txBody>
        </p:sp>
        <p:sp>
          <p:nvSpPr>
            <p:cNvPr id="14" name="CasellaDiTesto 13">
              <a:extLst>
                <a:ext uri="{FF2B5EF4-FFF2-40B4-BE49-F238E27FC236}">
                  <a16:creationId xmlns:a16="http://schemas.microsoft.com/office/drawing/2014/main" id="{206AFEB2-15C9-406A-AE01-342AE10A4151}"/>
                </a:ext>
              </a:extLst>
            </p:cNvPr>
            <p:cNvSpPr txBox="1"/>
            <p:nvPr/>
          </p:nvSpPr>
          <p:spPr>
            <a:xfrm>
              <a:off x="672534" y="3258283"/>
              <a:ext cx="147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400" b="1" dirty="0">
                  <a:solidFill>
                    <a:srgbClr val="006386"/>
                  </a:solidFill>
                  <a:latin typeface="Futura Md BT" panose="020B0602020204020303" pitchFamily="34" charset="0"/>
                </a:rPr>
                <a:t>1</a:t>
              </a:r>
            </a:p>
          </p:txBody>
        </p:sp>
        <p:cxnSp>
          <p:nvCxnSpPr>
            <p:cNvPr id="15" name="Connettore diritto 14">
              <a:extLst>
                <a:ext uri="{FF2B5EF4-FFF2-40B4-BE49-F238E27FC236}">
                  <a16:creationId xmlns:a16="http://schemas.microsoft.com/office/drawing/2014/main" id="{CB1C2659-74F9-4B17-AEE2-DF56282819BC}"/>
                </a:ext>
              </a:extLst>
            </p:cNvPr>
            <p:cNvCxnSpPr>
              <a:cxnSpLocks/>
            </p:cNvCxnSpPr>
            <p:nvPr/>
          </p:nvCxnSpPr>
          <p:spPr>
            <a:xfrm>
              <a:off x="1920240" y="3135086"/>
              <a:ext cx="0" cy="1149531"/>
            </a:xfrm>
            <a:prstGeom prst="line">
              <a:avLst/>
            </a:prstGeom>
            <a:ln w="44450">
              <a:solidFill>
                <a:srgbClr val="006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8426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9FBF0B-3FEA-4B79-9FEE-FD2859CA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339"/>
            <a:ext cx="10515600" cy="4351338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Sviluppare un classificatore in grado di riconoscere i membri del gruppo (o segnalare uno sconosciuto) a prescindere dalla ‘’password’’ pronunciata, eventualmente anche una parola nuova rispetto al training set.</a:t>
            </a:r>
            <a:b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</a:br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  <a:p>
            <a:pPr marL="0" indent="0" algn="ctr">
              <a:buNone/>
            </a:pPr>
            <a:r>
              <a:rPr lang="it-IT" sz="2400" dirty="0">
                <a:solidFill>
                  <a:schemeClr val="bg1">
                    <a:alpha val="50000"/>
                  </a:schemeClr>
                </a:solidFill>
                <a:latin typeface="Futura Md BT" panose="020B0602020204020303" pitchFamily="34" charset="0"/>
              </a:rPr>
              <a:t>Per gli esseri umani è un procedimento apparentemente automatico e immediato, basato principalmente sul timbro vocale (toni fondamentali e armonici), oltre che su caratteristiche più astratte come inflessioni, accenti, ‘’difetti’’ di pronuncia, etc.</a:t>
            </a:r>
            <a:endParaRPr lang="it-IT" dirty="0">
              <a:solidFill>
                <a:schemeClr val="bg1">
                  <a:alpha val="50000"/>
                </a:schemeClr>
              </a:solidFill>
              <a:latin typeface="Futura Md BT" panose="020B0602020204020303" pitchFamily="34" charset="0"/>
            </a:endParaRPr>
          </a:p>
          <a:p>
            <a:pPr algn="ctr"/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OBIETTIVO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</p:spTree>
    <p:extLst>
      <p:ext uri="{BB962C8B-B14F-4D97-AF65-F5344CB8AC3E}">
        <p14:creationId xmlns:p14="http://schemas.microsoft.com/office/powerpoint/2010/main" val="22179144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interni, gruppo, colorato, molti&#10;&#10;Descrizione generata automaticamente">
            <a:extLst>
              <a:ext uri="{FF2B5EF4-FFF2-40B4-BE49-F238E27FC236}">
                <a16:creationId xmlns:a16="http://schemas.microsoft.com/office/drawing/2014/main" id="{44F99656-6924-40F3-8832-98501DD4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7" b="150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3DBBC3-8BE4-47A7-A13E-2AC35DB8C310}"/>
              </a:ext>
            </a:extLst>
          </p:cNvPr>
          <p:cNvSpPr txBox="1"/>
          <p:nvPr/>
        </p:nvSpPr>
        <p:spPr>
          <a:xfrm>
            <a:off x="421005" y="2705725"/>
            <a:ext cx="11349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>
                <a:solidFill>
                  <a:srgbClr val="0025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143597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9A3D31F-DA61-4A7A-A28A-33670CF932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Il Dataset utilizzato unisce 1500 registrazioni delle cifre da 0 a 9 in inglese come pronunciate da 3 uomini madrelingua, insieme a: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altrettante pronunciate dai membri del gruppo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20 registrazioni a testa per ciascun nome dei membri («Alessandro», «Davide», «Fabrice»)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20 nomi comuni inglesi ripetuti da ogni membro</a:t>
            </a:r>
          </a:p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Per un totale di 3240 file .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wav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 (1500+1500+180+60)</a:t>
            </a:r>
          </a:p>
          <a:p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6DE97A94-84F8-4E53-A88A-8EAB721F388E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B0F0"/>
                </a:solidFill>
                <a:latin typeface="Futura Md BT" panose="020B0602020204020303" pitchFamily="34" charset="0"/>
              </a:rPr>
              <a:t>DATASET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149D6BD8-4963-4406-9F2A-413B88654B5F}"/>
              </a:ext>
            </a:extLst>
          </p:cNvPr>
          <p:cNvSpPr/>
          <p:nvPr/>
        </p:nvSpPr>
        <p:spPr>
          <a:xfrm>
            <a:off x="106496" y="396983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61E6C9-E406-4AB8-A917-1F9C9A4343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95"/>
            <a:ext cx="12192000" cy="2943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85B5B8D-D0E1-4E5D-A5A4-8FAD7F98D52A}"/>
              </a:ext>
            </a:extLst>
          </p:cNvPr>
          <p:cNvSpPr/>
          <p:nvPr/>
        </p:nvSpPr>
        <p:spPr>
          <a:xfrm>
            <a:off x="11369407" y="6548934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FEE48295-BEE7-492A-A0C1-15808728B8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7783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interni, gruppo, colorato, molti&#10;&#10;Descrizione generata automaticamente">
            <a:extLst>
              <a:ext uri="{FF2B5EF4-FFF2-40B4-BE49-F238E27FC236}">
                <a16:creationId xmlns:a16="http://schemas.microsoft.com/office/drawing/2014/main" id="{20BAC48B-B2B8-4A59-BFD4-CEBC4A33D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7" b="150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3DBBC3-8BE4-47A7-A13E-2AC35DB8C310}"/>
              </a:ext>
            </a:extLst>
          </p:cNvPr>
          <p:cNvSpPr txBox="1"/>
          <p:nvPr/>
        </p:nvSpPr>
        <p:spPr>
          <a:xfrm>
            <a:off x="421005" y="2705725"/>
            <a:ext cx="11349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 err="1">
                <a:solidFill>
                  <a:srgbClr val="0025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modeling</a:t>
            </a:r>
            <a:endParaRPr lang="it-IT" sz="8800" b="1" dirty="0">
              <a:solidFill>
                <a:srgbClr val="0025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781005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6DD257-9E65-434B-96EF-D7C8D3C8C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Inizialmente sono stati sviluppati due classificatori semplici, Support 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Vector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 Machine e Multi-Layer 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Perceptron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, input delle features statistico-matematiche del segnale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In seguito un MLP è stato applicato direttamente ai segnali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Un altro MLP è stato applicato alle trasformate di Fourier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Proseguendo nel trattare interamente il segnale, è stata costruita una CNN 1-D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Infine una CNN 1-D è stata applicata alle serie dei 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MFCCs</a:t>
            </a:r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  <a:p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463991C5-C78D-48C2-A51F-4BA60A996114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B0F0"/>
                </a:solidFill>
                <a:latin typeface="Futura Md BT" panose="020B0602020204020303" pitchFamily="34" charset="0"/>
              </a:rPr>
              <a:t>WORKFLOW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97CAB130-5C5C-4B45-92D0-12B01C0A66C2}"/>
              </a:ext>
            </a:extLst>
          </p:cNvPr>
          <p:cNvSpPr/>
          <p:nvPr/>
        </p:nvSpPr>
        <p:spPr>
          <a:xfrm>
            <a:off x="106496" y="396983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F0D3695-5F3D-4C2D-BF34-2983FDA8D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95"/>
            <a:ext cx="12192000" cy="2943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915496DA-80B1-49BE-94C2-1D00C3C283A2}"/>
              </a:ext>
            </a:extLst>
          </p:cNvPr>
          <p:cNvSpPr/>
          <p:nvPr/>
        </p:nvSpPr>
        <p:spPr>
          <a:xfrm>
            <a:off x="11369407" y="6548934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535D9BA-5D3B-426E-898A-D4B14A9474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1025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6DD257-9E65-434B-96EF-D7C8D3C8C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Inizialmente sono stati sviluppati due classificatori semplici, Support 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Vector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 Machine e Multi-Layer 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Perceptron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, entrambi con input: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Media del valore assoluto del segnale (proxy per il ‘’volume’’)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Deviazione standard del segnale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Energia del segnale</a:t>
            </a:r>
          </a:p>
          <a:p>
            <a:pPr marL="285750" indent="-285750">
              <a:buFontTx/>
              <a:buChar char="-"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Zero Crossing Rate</a:t>
            </a:r>
          </a:p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Queste features di ciascun audio, standardizzate sui valori del training set (80% dei dati), sono efficaci per il problema, ma poco espressive e aderenti alla percezione del suono.</a:t>
            </a:r>
          </a:p>
          <a:p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94CDF3-9D30-46D1-B295-564380F438E7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B0F0"/>
                </a:solidFill>
                <a:latin typeface="Futura Md BT" panose="020B0602020204020303" pitchFamily="34" charset="0"/>
              </a:rPr>
              <a:t>WORKFLOW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7A9AD43-CC99-4044-9ABA-118F0872A263}"/>
              </a:ext>
            </a:extLst>
          </p:cNvPr>
          <p:cNvSpPr/>
          <p:nvPr/>
        </p:nvSpPr>
        <p:spPr>
          <a:xfrm>
            <a:off x="106496" y="396983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9A168B-B66F-46FB-8A96-03CCA3ADC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95"/>
            <a:ext cx="12192000" cy="2943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22A8420-EFFB-4489-8E93-64D16C79A38B}"/>
              </a:ext>
            </a:extLst>
          </p:cNvPr>
          <p:cNvSpPr/>
          <p:nvPr/>
        </p:nvSpPr>
        <p:spPr>
          <a:xfrm>
            <a:off x="11369407" y="6548934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0A8CE-A6B6-4789-9A77-583334DFA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95148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946D488-43BE-43F5-870B-BF3FC2853D4C}"/>
              </a:ext>
            </a:extLst>
          </p:cNvPr>
          <p:cNvSpPr/>
          <p:nvPr/>
        </p:nvSpPr>
        <p:spPr>
          <a:xfrm>
            <a:off x="6269521" y="1043314"/>
            <a:ext cx="5331656" cy="5130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6DD257-9E65-434B-96EF-D7C8D3C8C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24" y="1822710"/>
            <a:ext cx="6040902" cy="435133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Per </a:t>
            </a:r>
            <a:r>
              <a:rPr lang="en-US" sz="2800" dirty="0" err="1">
                <a:solidFill>
                  <a:schemeClr val="bg1"/>
                </a:solidFill>
              </a:rPr>
              <a:t>utilizzare</a:t>
            </a:r>
            <a:r>
              <a:rPr lang="en-US" sz="2800" dirty="0">
                <a:solidFill>
                  <a:schemeClr val="bg1"/>
                </a:solidFill>
              </a:rPr>
              <a:t> un MLP </a:t>
            </a:r>
            <a:r>
              <a:rPr lang="en-US" sz="2800" dirty="0" err="1">
                <a:solidFill>
                  <a:schemeClr val="bg1"/>
                </a:solidFill>
              </a:rPr>
              <a:t>sul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segnale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intero</a:t>
            </a:r>
            <a:r>
              <a:rPr lang="en-US" sz="2800" dirty="0">
                <a:solidFill>
                  <a:schemeClr val="bg1"/>
                </a:solidFill>
              </a:rPr>
              <a:t>, è </a:t>
            </a:r>
            <a:r>
              <a:rPr lang="en-US" sz="2800" dirty="0" err="1">
                <a:solidFill>
                  <a:schemeClr val="bg1"/>
                </a:solidFill>
              </a:rPr>
              <a:t>necessario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uniformare</a:t>
            </a:r>
            <a:r>
              <a:rPr lang="en-US" sz="2800" dirty="0">
                <a:solidFill>
                  <a:schemeClr val="bg1"/>
                </a:solidFill>
              </a:rPr>
              <a:t> via padding </a:t>
            </a:r>
            <a:r>
              <a:rPr lang="en-US" sz="2800" dirty="0" err="1">
                <a:solidFill>
                  <a:schemeClr val="bg1"/>
                </a:solidFill>
              </a:rPr>
              <a:t>degli</a:t>
            </a:r>
            <a:r>
              <a:rPr lang="en-US" sz="2800" dirty="0">
                <a:solidFill>
                  <a:schemeClr val="bg1"/>
                </a:solidFill>
              </a:rPr>
              <a:t> audio </a:t>
            </a:r>
            <a:r>
              <a:rPr lang="en-US" sz="2800" dirty="0" err="1">
                <a:solidFill>
                  <a:schemeClr val="bg1"/>
                </a:solidFill>
              </a:rPr>
              <a:t>più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brevi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r>
              <a:rPr lang="en-US" sz="2800" dirty="0" err="1">
                <a:solidFill>
                  <a:schemeClr val="bg1"/>
                </a:solidFill>
              </a:rPr>
              <a:t>Inoltre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l’architettura</a:t>
            </a:r>
            <a:r>
              <a:rPr lang="en-US" sz="2800" dirty="0">
                <a:solidFill>
                  <a:schemeClr val="bg1"/>
                </a:solidFill>
              </a:rPr>
              <a:t> è </a:t>
            </a:r>
            <a:r>
              <a:rPr lang="en-US" sz="2800" dirty="0" err="1">
                <a:solidFill>
                  <a:schemeClr val="bg1"/>
                </a:solidFill>
              </a:rPr>
              <a:t>intrinsecamente</a:t>
            </a:r>
            <a:r>
              <a:rPr lang="en-US" sz="2800" dirty="0">
                <a:solidFill>
                  <a:schemeClr val="bg1"/>
                </a:solidFill>
              </a:rPr>
              <a:t> non-</a:t>
            </a:r>
            <a:r>
              <a:rPr lang="en-US" sz="2800" dirty="0" err="1">
                <a:solidFill>
                  <a:schemeClr val="bg1"/>
                </a:solidFill>
              </a:rPr>
              <a:t>sequenziale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Con le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trasformate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di Fourier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può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cercare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di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informare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il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modello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circa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pattern di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intensità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in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frequenza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, ma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l’adattamento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è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il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peggiore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94CDF3-9D30-46D1-B295-564380F438E7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B0F0"/>
                </a:solidFill>
                <a:latin typeface="Futura Md BT" panose="020B0602020204020303" pitchFamily="34" charset="0"/>
              </a:rPr>
              <a:t>WORKFLOW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7A9AD43-CC99-4044-9ABA-118F0872A263}"/>
              </a:ext>
            </a:extLst>
          </p:cNvPr>
          <p:cNvSpPr/>
          <p:nvPr/>
        </p:nvSpPr>
        <p:spPr>
          <a:xfrm>
            <a:off x="106496" y="396983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9A168B-B66F-46FB-8A96-03CCA3ADC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95"/>
            <a:ext cx="12192000" cy="2943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22A8420-EFFB-4489-8E93-64D16C79A38B}"/>
              </a:ext>
            </a:extLst>
          </p:cNvPr>
          <p:cNvSpPr/>
          <p:nvPr/>
        </p:nvSpPr>
        <p:spPr>
          <a:xfrm>
            <a:off x="11369407" y="6548934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0A8CE-A6B6-4789-9A77-583334DFA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Audio visualization + Case study | Kaggle">
            <a:extLst>
              <a:ext uri="{FF2B5EF4-FFF2-40B4-BE49-F238E27FC236}">
                <a16:creationId xmlns:a16="http://schemas.microsoft.com/office/drawing/2014/main" id="{62B449B8-198A-4323-9FEE-69BBC1810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26" y="1150330"/>
            <a:ext cx="5298851" cy="284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obot navigation using a Multilayer Perceptron Neural Network | Yang Tavares">
            <a:extLst>
              <a:ext uri="{FF2B5EF4-FFF2-40B4-BE49-F238E27FC236}">
                <a16:creationId xmlns:a16="http://schemas.microsoft.com/office/drawing/2014/main" id="{B8696D88-3DA2-4ECE-B1B0-2D8AA5886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t="410" r="4324" b="5732"/>
          <a:stretch/>
        </p:blipFill>
        <p:spPr bwMode="auto">
          <a:xfrm rot="5400000">
            <a:off x="6868274" y="4511242"/>
            <a:ext cx="1955209" cy="124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2E526BE-88DA-43F9-8D78-8DE946D588D3}"/>
              </a:ext>
            </a:extLst>
          </p:cNvPr>
          <p:cNvCxnSpPr/>
          <p:nvPr/>
        </p:nvCxnSpPr>
        <p:spPr>
          <a:xfrm>
            <a:off x="7845879" y="3429000"/>
            <a:ext cx="0" cy="569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125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946D488-43BE-43F5-870B-BF3FC2853D4C}"/>
              </a:ext>
            </a:extLst>
          </p:cNvPr>
          <p:cNvSpPr/>
          <p:nvPr/>
        </p:nvSpPr>
        <p:spPr>
          <a:xfrm>
            <a:off x="6269521" y="1043314"/>
            <a:ext cx="5331656" cy="5130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6DD257-9E65-434B-96EF-D7C8D3C8C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24" y="1822710"/>
            <a:ext cx="6040902" cy="4351338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Per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utilizzare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un MLP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sul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segnale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intero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, è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necessario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uniformare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via padding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degli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audio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più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brevi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Inoltre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l’architettura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è 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intrinsecamente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 non-</a:t>
            </a:r>
            <a:r>
              <a:rPr lang="en-US" sz="2800" dirty="0" err="1">
                <a:solidFill>
                  <a:schemeClr val="tx2">
                    <a:lumMod val="75000"/>
                  </a:schemeClr>
                </a:solidFill>
              </a:rPr>
              <a:t>sequenziale</a:t>
            </a:r>
            <a:r>
              <a:rPr lang="en-US" sz="2800" dirty="0">
                <a:solidFill>
                  <a:schemeClr val="tx2">
                    <a:lumMod val="75000"/>
                  </a:schemeClr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Con le </a:t>
            </a:r>
            <a:r>
              <a:rPr lang="en-US" sz="2800" dirty="0" err="1">
                <a:solidFill>
                  <a:schemeClr val="bg1"/>
                </a:solidFill>
              </a:rPr>
              <a:t>trasformate</a:t>
            </a:r>
            <a:r>
              <a:rPr lang="en-US" sz="2800" dirty="0">
                <a:solidFill>
                  <a:schemeClr val="bg1"/>
                </a:solidFill>
              </a:rPr>
              <a:t> di Fourier </a:t>
            </a:r>
            <a:r>
              <a:rPr lang="en-US" sz="2800" dirty="0" err="1">
                <a:solidFill>
                  <a:schemeClr val="bg1"/>
                </a:solidFill>
              </a:rPr>
              <a:t>si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può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cercare</a:t>
            </a:r>
            <a:r>
              <a:rPr lang="en-US" sz="2800" dirty="0">
                <a:solidFill>
                  <a:schemeClr val="bg1"/>
                </a:solidFill>
              </a:rPr>
              <a:t> di </a:t>
            </a:r>
            <a:r>
              <a:rPr lang="en-US" sz="2800" dirty="0" err="1">
                <a:solidFill>
                  <a:schemeClr val="bg1"/>
                </a:solidFill>
              </a:rPr>
              <a:t>informare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modello</a:t>
            </a:r>
            <a:r>
              <a:rPr lang="en-US" sz="2800" dirty="0">
                <a:solidFill>
                  <a:schemeClr val="bg1"/>
                </a:solidFill>
              </a:rPr>
              <a:t> circa </a:t>
            </a:r>
            <a:r>
              <a:rPr lang="en-US" sz="2800" dirty="0" err="1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pattern di </a:t>
            </a:r>
            <a:r>
              <a:rPr lang="en-US" sz="2800" dirty="0" err="1">
                <a:solidFill>
                  <a:schemeClr val="bg1"/>
                </a:solidFill>
              </a:rPr>
              <a:t>intensità</a:t>
            </a:r>
            <a:r>
              <a:rPr lang="en-US" sz="2800" dirty="0">
                <a:solidFill>
                  <a:schemeClr val="bg1"/>
                </a:solidFill>
              </a:rPr>
              <a:t> in </a:t>
            </a:r>
            <a:r>
              <a:rPr lang="en-US" sz="2800" dirty="0" err="1">
                <a:solidFill>
                  <a:schemeClr val="bg1"/>
                </a:solidFill>
              </a:rPr>
              <a:t>frequenza</a:t>
            </a:r>
            <a:r>
              <a:rPr lang="en-US" sz="2800" dirty="0">
                <a:solidFill>
                  <a:schemeClr val="bg1"/>
                </a:solidFill>
              </a:rPr>
              <a:t>, ma </a:t>
            </a:r>
            <a:r>
              <a:rPr lang="en-US" sz="2800" dirty="0" err="1">
                <a:solidFill>
                  <a:schemeClr val="bg1"/>
                </a:solidFill>
              </a:rPr>
              <a:t>l’adattamento</a:t>
            </a:r>
            <a:r>
              <a:rPr lang="en-US" sz="2800" dirty="0">
                <a:solidFill>
                  <a:schemeClr val="bg1"/>
                </a:solidFill>
              </a:rPr>
              <a:t> è </a:t>
            </a:r>
            <a:r>
              <a:rPr lang="en-US" sz="2800" dirty="0" err="1">
                <a:solidFill>
                  <a:schemeClr val="bg1"/>
                </a:solidFill>
              </a:rPr>
              <a:t>il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peggiore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94CDF3-9D30-46D1-B295-564380F438E7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B0F0"/>
                </a:solidFill>
                <a:latin typeface="Futura Md BT" panose="020B0602020204020303" pitchFamily="34" charset="0"/>
              </a:rPr>
              <a:t>WORKFLOW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7A9AD43-CC99-4044-9ABA-118F0872A263}"/>
              </a:ext>
            </a:extLst>
          </p:cNvPr>
          <p:cNvSpPr/>
          <p:nvPr/>
        </p:nvSpPr>
        <p:spPr>
          <a:xfrm>
            <a:off x="106496" y="396983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9A168B-B66F-46FB-8A96-03CCA3ADC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95"/>
            <a:ext cx="12192000" cy="2943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22A8420-EFFB-4489-8E93-64D16C79A38B}"/>
              </a:ext>
            </a:extLst>
          </p:cNvPr>
          <p:cNvSpPr/>
          <p:nvPr/>
        </p:nvSpPr>
        <p:spPr>
          <a:xfrm>
            <a:off x="11369407" y="6548934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0A8CE-A6B6-4789-9A77-583334DFA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6" name="Picture 2" descr="Audio visualization + Case study | Kaggle">
            <a:extLst>
              <a:ext uri="{FF2B5EF4-FFF2-40B4-BE49-F238E27FC236}">
                <a16:creationId xmlns:a16="http://schemas.microsoft.com/office/drawing/2014/main" id="{62B449B8-198A-4323-9FEE-69BBC1810A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26" y="1150330"/>
            <a:ext cx="5298851" cy="2848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Robot navigation using a Multilayer Perceptron Neural Network | Yang Tavares">
            <a:extLst>
              <a:ext uri="{FF2B5EF4-FFF2-40B4-BE49-F238E27FC236}">
                <a16:creationId xmlns:a16="http://schemas.microsoft.com/office/drawing/2014/main" id="{B8696D88-3DA2-4ECE-B1B0-2D8AA5886B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t="410" r="4324" b="5732"/>
          <a:stretch/>
        </p:blipFill>
        <p:spPr bwMode="auto">
          <a:xfrm rot="5400000">
            <a:off x="6868274" y="4511236"/>
            <a:ext cx="1955209" cy="124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obot navigation using a Multilayer Perceptron Neural Network | Yang Tavares">
            <a:extLst>
              <a:ext uri="{FF2B5EF4-FFF2-40B4-BE49-F238E27FC236}">
                <a16:creationId xmlns:a16="http://schemas.microsoft.com/office/drawing/2014/main" id="{505FC59D-7BB6-49F8-9ACE-D0FBCB0DCE8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9" t="410" r="4324" b="5732"/>
          <a:stretch/>
        </p:blipFill>
        <p:spPr bwMode="auto">
          <a:xfrm rot="5400000">
            <a:off x="9517394" y="4366284"/>
            <a:ext cx="1955209" cy="124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92E526BE-88DA-43F9-8D78-8DE946D588D3}"/>
              </a:ext>
            </a:extLst>
          </p:cNvPr>
          <p:cNvCxnSpPr/>
          <p:nvPr/>
        </p:nvCxnSpPr>
        <p:spPr>
          <a:xfrm>
            <a:off x="7845879" y="3429000"/>
            <a:ext cx="0" cy="569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ttore 2 18">
            <a:extLst>
              <a:ext uri="{FF2B5EF4-FFF2-40B4-BE49-F238E27FC236}">
                <a16:creationId xmlns:a16="http://schemas.microsoft.com/office/drawing/2014/main" id="{2114377A-25B6-4444-A718-D75FAB16C1E4}"/>
              </a:ext>
            </a:extLst>
          </p:cNvPr>
          <p:cNvCxnSpPr/>
          <p:nvPr/>
        </p:nvCxnSpPr>
        <p:spPr>
          <a:xfrm>
            <a:off x="10494999" y="3039302"/>
            <a:ext cx="0" cy="569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83442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interni, gruppo, colorato, molti&#10;&#10;Descrizione generata automaticamente">
            <a:extLst>
              <a:ext uri="{FF2B5EF4-FFF2-40B4-BE49-F238E27FC236}">
                <a16:creationId xmlns:a16="http://schemas.microsoft.com/office/drawing/2014/main" id="{D613AFDD-CC2C-432D-880B-C4A7FAA40F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7" b="15025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71392C9D-0949-4284-A61A-9EF98A6D550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60B14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3DBBC3-8BE4-47A7-A13E-2AC35DB8C310}"/>
              </a:ext>
            </a:extLst>
          </p:cNvPr>
          <p:cNvSpPr txBox="1"/>
          <p:nvPr/>
        </p:nvSpPr>
        <p:spPr>
          <a:xfrm>
            <a:off x="421005" y="2705725"/>
            <a:ext cx="11349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>
                <a:blipFill dpi="0" rotWithShape="1">
                  <a:blip r:embed="rId2">
                    <a:alphaModFix amt="95000"/>
                  </a:blip>
                  <a:srcRect/>
                  <a:tile tx="0" ty="0" sx="45000" sy="45000" flip="none" algn="ctr"/>
                </a:blipFill>
                <a:effectLst>
                  <a:outerShdw blurRad="63500" sx="102000" sy="102000" algn="ctr" rotWithShape="0">
                    <a:prstClr val="black">
                      <a:alpha val="55000"/>
                    </a:prstClr>
                  </a:outerShdw>
                </a:effectLst>
                <a:latin typeface="Futura Md BT" panose="020B0602020204020303" pitchFamily="34" charset="0"/>
              </a:rPr>
              <a:t>INTRODUZIONE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C25C40F6-642C-4F3F-B4FF-65AF2C609255}"/>
              </a:ext>
            </a:extLst>
          </p:cNvPr>
          <p:cNvSpPr/>
          <p:nvPr/>
        </p:nvSpPr>
        <p:spPr>
          <a:xfrm>
            <a:off x="-8411628" y="-4268718"/>
            <a:ext cx="29015256" cy="15395436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285673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946D488-43BE-43F5-870B-BF3FC2853D4C}"/>
              </a:ext>
            </a:extLst>
          </p:cNvPr>
          <p:cNvSpPr/>
          <p:nvPr/>
        </p:nvSpPr>
        <p:spPr>
          <a:xfrm>
            <a:off x="6269521" y="1043314"/>
            <a:ext cx="5331656" cy="5130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6DD257-9E65-434B-96EF-D7C8D3C8C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24" y="1822710"/>
            <a:ext cx="6040902" cy="4351338"/>
          </a:xfrm>
        </p:spPr>
        <p:txBody>
          <a:bodyPr>
            <a:normAutofit fontScale="92500" lnSpcReduction="100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Le CNNs </a:t>
            </a:r>
            <a:r>
              <a:rPr lang="en-US" sz="2800" dirty="0" err="1">
                <a:solidFill>
                  <a:schemeClr val="bg1"/>
                </a:solidFill>
              </a:rPr>
              <a:t>sono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architetture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ispirate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alla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neurofisiologia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della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visione</a:t>
            </a:r>
            <a:r>
              <a:rPr lang="en-US" sz="2800" dirty="0">
                <a:solidFill>
                  <a:schemeClr val="bg1"/>
                </a:solidFill>
              </a:rPr>
              <a:t>, applicate </a:t>
            </a:r>
            <a:r>
              <a:rPr lang="en-US" sz="2800" dirty="0" err="1">
                <a:solidFill>
                  <a:schemeClr val="bg1"/>
                </a:solidFill>
              </a:rPr>
              <a:t>generalmente</a:t>
            </a:r>
            <a:r>
              <a:rPr lang="en-US" sz="2800" dirty="0">
                <a:solidFill>
                  <a:schemeClr val="bg1"/>
                </a:solidFill>
              </a:rPr>
              <a:t> a pattern/image recognition con input 2D.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Poiché</a:t>
            </a:r>
            <a:r>
              <a:rPr lang="en-US" sz="2800" dirty="0">
                <a:solidFill>
                  <a:schemeClr val="bg1"/>
                </a:solidFill>
              </a:rPr>
              <a:t> lo </a:t>
            </a:r>
            <a:r>
              <a:rPr lang="en-US" sz="2800" dirty="0" err="1">
                <a:solidFill>
                  <a:schemeClr val="bg1"/>
                </a:solidFill>
              </a:rPr>
              <a:t>spettrogramma</a:t>
            </a:r>
            <a:r>
              <a:rPr lang="en-US" sz="2800" dirty="0">
                <a:solidFill>
                  <a:schemeClr val="bg1"/>
                </a:solidFill>
              </a:rPr>
              <a:t> è una </a:t>
            </a:r>
            <a:r>
              <a:rPr lang="en-US" sz="2800" dirty="0" err="1">
                <a:solidFill>
                  <a:schemeClr val="bg1"/>
                </a:solidFill>
              </a:rPr>
              <a:t>funzione</a:t>
            </a:r>
            <a:r>
              <a:rPr lang="en-US" sz="2800" dirty="0">
                <a:solidFill>
                  <a:schemeClr val="bg1"/>
                </a:solidFill>
              </a:rPr>
              <a:t> di due </a:t>
            </a:r>
            <a:r>
              <a:rPr lang="en-US" sz="2800" dirty="0" err="1">
                <a:solidFill>
                  <a:schemeClr val="bg1"/>
                </a:solidFill>
              </a:rPr>
              <a:t>variabili</a:t>
            </a:r>
            <a:r>
              <a:rPr lang="en-US" sz="2800" dirty="0">
                <a:solidFill>
                  <a:schemeClr val="bg1"/>
                </a:solidFill>
              </a:rPr>
              <a:t>, è </a:t>
            </a:r>
            <a:r>
              <a:rPr lang="en-US" sz="2800" dirty="0" err="1">
                <a:solidFill>
                  <a:schemeClr val="bg1"/>
                </a:solidFill>
              </a:rPr>
              <a:t>spesso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elaborato</a:t>
            </a:r>
            <a:r>
              <a:rPr lang="en-US" sz="2800" dirty="0">
                <a:solidFill>
                  <a:schemeClr val="bg1"/>
                </a:solidFill>
              </a:rPr>
              <a:t> con CNNs 2-D.</a:t>
            </a:r>
          </a:p>
          <a:p>
            <a:r>
              <a:rPr lang="en-US" sz="2800" dirty="0" err="1">
                <a:solidFill>
                  <a:schemeClr val="bg1"/>
                </a:solidFill>
              </a:rPr>
              <a:t>Effettivamente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l’orecchio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interno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mappa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l’energia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sonora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su</a:t>
            </a:r>
            <a:r>
              <a:rPr lang="en-US" sz="2800" dirty="0">
                <a:solidFill>
                  <a:schemeClr val="bg1"/>
                </a:solidFill>
              </a:rPr>
              <a:t> una </a:t>
            </a:r>
            <a:r>
              <a:rPr lang="en-US" sz="2800" dirty="0" err="1">
                <a:solidFill>
                  <a:schemeClr val="bg1"/>
                </a:solidFill>
              </a:rPr>
              <a:t>membrana</a:t>
            </a:r>
            <a:r>
              <a:rPr lang="en-US" sz="2800" dirty="0">
                <a:solidFill>
                  <a:schemeClr val="bg1"/>
                </a:solidFill>
              </a:rPr>
              <a:t>, ma la </a:t>
            </a:r>
            <a:r>
              <a:rPr lang="en-US" sz="2800" dirty="0" err="1">
                <a:solidFill>
                  <a:schemeClr val="bg1"/>
                </a:solidFill>
              </a:rPr>
              <a:t>si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può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considerare</a:t>
            </a:r>
            <a:r>
              <a:rPr lang="en-US" sz="2800" dirty="0">
                <a:solidFill>
                  <a:schemeClr val="bg1"/>
                </a:solidFill>
              </a:rPr>
              <a:t> 1-D. La </a:t>
            </a:r>
            <a:r>
              <a:rPr lang="en-US" sz="2800" dirty="0" err="1">
                <a:solidFill>
                  <a:schemeClr val="bg1"/>
                </a:solidFill>
              </a:rPr>
              <a:t>convoluzione</a:t>
            </a:r>
            <a:r>
              <a:rPr lang="en-US" sz="2800" dirty="0">
                <a:solidFill>
                  <a:schemeClr val="bg1"/>
                </a:solidFill>
              </a:rPr>
              <a:t> 2D </a:t>
            </a:r>
            <a:r>
              <a:rPr lang="en-US" sz="2800" dirty="0" err="1">
                <a:solidFill>
                  <a:schemeClr val="bg1"/>
                </a:solidFill>
              </a:rPr>
              <a:t>invece</a:t>
            </a:r>
            <a:r>
              <a:rPr lang="en-US" sz="2800" dirty="0">
                <a:solidFill>
                  <a:schemeClr val="bg1"/>
                </a:solidFill>
              </a:rPr>
              <a:t> non </a:t>
            </a:r>
            <a:r>
              <a:rPr lang="en-US" sz="2800" dirty="0" err="1">
                <a:solidFill>
                  <a:schemeClr val="bg1"/>
                </a:solidFill>
              </a:rPr>
              <a:t>tiene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conto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della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diversa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natura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degli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assi</a:t>
            </a:r>
            <a:r>
              <a:rPr lang="en-US" sz="2800" dirty="0">
                <a:solidFill>
                  <a:schemeClr val="bg1"/>
                </a:solidFill>
              </a:rPr>
              <a:t> di uno </a:t>
            </a:r>
            <a:r>
              <a:rPr lang="en-US" sz="2800" dirty="0" err="1">
                <a:solidFill>
                  <a:schemeClr val="bg1"/>
                </a:solidFill>
              </a:rPr>
              <a:t>spettrogramma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94CDF3-9D30-46D1-B295-564380F438E7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B0F0"/>
                </a:solidFill>
                <a:latin typeface="Futura Md BT" panose="020B0602020204020303" pitchFamily="34" charset="0"/>
              </a:rPr>
              <a:t>WORKFLOW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7A9AD43-CC99-4044-9ABA-118F0872A263}"/>
              </a:ext>
            </a:extLst>
          </p:cNvPr>
          <p:cNvSpPr/>
          <p:nvPr/>
        </p:nvSpPr>
        <p:spPr>
          <a:xfrm>
            <a:off x="106496" y="396983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9A168B-B66F-46FB-8A96-03CCA3ADC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95"/>
            <a:ext cx="12192000" cy="2943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22A8420-EFFB-4489-8E93-64D16C79A38B}"/>
              </a:ext>
            </a:extLst>
          </p:cNvPr>
          <p:cNvSpPr/>
          <p:nvPr/>
        </p:nvSpPr>
        <p:spPr>
          <a:xfrm>
            <a:off x="11369407" y="6548934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0A8CE-A6B6-4789-9A77-583334DFA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2" descr="Complete Cochlear Coverage | MED-EL">
            <a:extLst>
              <a:ext uri="{FF2B5EF4-FFF2-40B4-BE49-F238E27FC236}">
                <a16:creationId xmlns:a16="http://schemas.microsoft.com/office/drawing/2014/main" id="{0C6FAA5C-D3D3-4F25-BF28-9031D3403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66" b="1"/>
          <a:stretch/>
        </p:blipFill>
        <p:spPr bwMode="auto">
          <a:xfrm>
            <a:off x="6582624" y="1073480"/>
            <a:ext cx="4705450" cy="50704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Sound spectrum to notes software - Music: Practice &amp; Theory Stack Exchange">
            <a:extLst>
              <a:ext uri="{FF2B5EF4-FFF2-40B4-BE49-F238E27FC236}">
                <a16:creationId xmlns:a16="http://schemas.microsoft.com/office/drawing/2014/main" id="{833FF681-1D8E-4F80-8533-0882FCB87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517" y="1672731"/>
            <a:ext cx="5052468" cy="3866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magine 16" descr="Immagine che contiene erba, verde, uomo, giocatore&#10;&#10;Descrizione generata automaticamente">
            <a:extLst>
              <a:ext uri="{FF2B5EF4-FFF2-40B4-BE49-F238E27FC236}">
                <a16:creationId xmlns:a16="http://schemas.microsoft.com/office/drawing/2014/main" id="{AB5BD949-6AFA-401E-94C0-AF2850A00E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6960" y="2096930"/>
            <a:ext cx="4559887" cy="301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34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tangolo 3">
            <a:extLst>
              <a:ext uri="{FF2B5EF4-FFF2-40B4-BE49-F238E27FC236}">
                <a16:creationId xmlns:a16="http://schemas.microsoft.com/office/drawing/2014/main" id="{6946D488-43BE-43F5-870B-BF3FC2853D4C}"/>
              </a:ext>
            </a:extLst>
          </p:cNvPr>
          <p:cNvSpPr/>
          <p:nvPr/>
        </p:nvSpPr>
        <p:spPr>
          <a:xfrm>
            <a:off x="6269521" y="1043314"/>
            <a:ext cx="5331656" cy="513073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6DD257-9E65-434B-96EF-D7C8D3C8C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1424" y="1822710"/>
            <a:ext cx="6040902" cy="4351338"/>
          </a:xfrm>
        </p:spPr>
        <p:txBody>
          <a:bodyPr>
            <a:normAutofit fontScale="92500"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Una CNN 1-D </a:t>
            </a:r>
            <a:r>
              <a:rPr lang="en-US" sz="2800" dirty="0" err="1">
                <a:solidFill>
                  <a:schemeClr val="bg1"/>
                </a:solidFill>
              </a:rPr>
              <a:t>applica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filtri</a:t>
            </a:r>
            <a:r>
              <a:rPr lang="en-US" sz="2800" dirty="0">
                <a:solidFill>
                  <a:schemeClr val="bg1"/>
                </a:solidFill>
              </a:rPr>
              <a:t> a </a:t>
            </a:r>
            <a:r>
              <a:rPr lang="en-US" sz="2800" dirty="0" err="1">
                <a:solidFill>
                  <a:schemeClr val="bg1"/>
                </a:solidFill>
              </a:rPr>
              <a:t>scorrimento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sulla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serie</a:t>
            </a:r>
            <a:r>
              <a:rPr lang="en-US" sz="2800" dirty="0">
                <a:solidFill>
                  <a:schemeClr val="bg1"/>
                </a:solidFill>
              </a:rPr>
              <a:t> del </a:t>
            </a:r>
            <a:r>
              <a:rPr lang="en-US" sz="2800" dirty="0" err="1">
                <a:solidFill>
                  <a:schemeClr val="bg1"/>
                </a:solidFill>
              </a:rPr>
              <a:t>segnale</a:t>
            </a:r>
            <a:r>
              <a:rPr lang="en-US" sz="2800" dirty="0">
                <a:solidFill>
                  <a:schemeClr val="bg1"/>
                </a:solidFill>
              </a:rPr>
              <a:t>, </a:t>
            </a:r>
            <a:r>
              <a:rPr lang="en-US" sz="2800" dirty="0" err="1">
                <a:solidFill>
                  <a:schemeClr val="bg1"/>
                </a:solidFill>
              </a:rPr>
              <a:t>che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individuano</a:t>
            </a:r>
            <a:r>
              <a:rPr lang="en-US" sz="2800" dirty="0">
                <a:solidFill>
                  <a:schemeClr val="bg1"/>
                </a:solidFill>
              </a:rPr>
              <a:t> micro-pattern </a:t>
            </a:r>
            <a:r>
              <a:rPr lang="en-US" sz="2800" dirty="0" err="1">
                <a:solidFill>
                  <a:schemeClr val="bg1"/>
                </a:solidFill>
              </a:rPr>
              <a:t>temporali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possibilmente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caratteristici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della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fonte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sonora</a:t>
            </a:r>
            <a:r>
              <a:rPr lang="en-US" sz="2800" dirty="0">
                <a:solidFill>
                  <a:schemeClr val="bg1"/>
                </a:solidFill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  <a:p>
            <a:r>
              <a:rPr lang="en-US" sz="2800" dirty="0">
                <a:solidFill>
                  <a:schemeClr val="bg1"/>
                </a:solidFill>
              </a:rPr>
              <a:t>Una CNN 1-D </a:t>
            </a:r>
            <a:r>
              <a:rPr lang="en-US" sz="2800" dirty="0" err="1">
                <a:solidFill>
                  <a:schemeClr val="bg1"/>
                </a:solidFill>
              </a:rPr>
              <a:t>può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anche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essere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applicata</a:t>
            </a:r>
            <a:r>
              <a:rPr lang="en-US" sz="2800" dirty="0">
                <a:solidFill>
                  <a:schemeClr val="bg1"/>
                </a:solidFill>
              </a:rPr>
              <a:t> ad una </a:t>
            </a:r>
            <a:r>
              <a:rPr lang="en-US" sz="2800" dirty="0" err="1">
                <a:solidFill>
                  <a:schemeClr val="bg1"/>
                </a:solidFill>
              </a:rPr>
              <a:t>serie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multivariata</a:t>
            </a:r>
            <a:r>
              <a:rPr lang="en-US" sz="2800" dirty="0">
                <a:solidFill>
                  <a:schemeClr val="bg1"/>
                </a:solidFill>
              </a:rPr>
              <a:t>. </a:t>
            </a:r>
            <a:r>
              <a:rPr lang="en-US" sz="2800" dirty="0" err="1">
                <a:solidFill>
                  <a:schemeClr val="bg1"/>
                </a:solidFill>
              </a:rPr>
              <a:t>Perciò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segnale</a:t>
            </a:r>
            <a:r>
              <a:rPr lang="en-US" sz="2800" dirty="0">
                <a:solidFill>
                  <a:schemeClr val="bg1"/>
                </a:solidFill>
              </a:rPr>
              <a:t> è </a:t>
            </a:r>
            <a:r>
              <a:rPr lang="en-US" sz="2800" dirty="0" err="1">
                <a:solidFill>
                  <a:schemeClr val="bg1"/>
                </a:solidFill>
              </a:rPr>
              <a:t>stato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infine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elaborato</a:t>
            </a:r>
            <a:r>
              <a:rPr lang="en-US" sz="2800" dirty="0">
                <a:solidFill>
                  <a:schemeClr val="bg1"/>
                </a:solidFill>
              </a:rPr>
              <a:t> per </a:t>
            </a:r>
            <a:r>
              <a:rPr lang="en-US" sz="2800" dirty="0" err="1">
                <a:solidFill>
                  <a:schemeClr val="bg1"/>
                </a:solidFill>
              </a:rPr>
              <a:t>estrarne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primi</a:t>
            </a:r>
            <a:r>
              <a:rPr lang="en-US" sz="2800" dirty="0">
                <a:solidFill>
                  <a:schemeClr val="bg1"/>
                </a:solidFill>
              </a:rPr>
              <a:t> 40 MFCCs, </a:t>
            </a:r>
            <a:r>
              <a:rPr lang="en-US" sz="2800" dirty="0" err="1">
                <a:solidFill>
                  <a:schemeClr val="bg1"/>
                </a:solidFill>
              </a:rPr>
              <a:t>ottenendo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il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miglior</a:t>
            </a:r>
            <a:r>
              <a:rPr lang="en-US" sz="2800" dirty="0">
                <a:solidFill>
                  <a:schemeClr val="bg1"/>
                </a:solidFill>
              </a:rPr>
              <a:t> fitting per training e test set.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F94CDF3-9D30-46D1-B295-564380F438E7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B0F0"/>
                </a:solidFill>
                <a:latin typeface="Futura Md BT" panose="020B0602020204020303" pitchFamily="34" charset="0"/>
              </a:rPr>
              <a:t>WORKFLOW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67A9AD43-CC99-4044-9ABA-118F0872A263}"/>
              </a:ext>
            </a:extLst>
          </p:cNvPr>
          <p:cNvSpPr/>
          <p:nvPr/>
        </p:nvSpPr>
        <p:spPr>
          <a:xfrm>
            <a:off x="106496" y="396983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F59A168B-B66F-46FB-8A96-03CCA3ADC1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95"/>
            <a:ext cx="12192000" cy="2943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E22A8420-EFFB-4489-8E93-64D16C79A38B}"/>
              </a:ext>
            </a:extLst>
          </p:cNvPr>
          <p:cNvSpPr/>
          <p:nvPr/>
        </p:nvSpPr>
        <p:spPr>
          <a:xfrm>
            <a:off x="11369407" y="6548934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DB0A8CE-A6B6-4789-9A77-583334DFA0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7" name="Picture 6" descr="a. Mel-frequency cepstral coefficients (MFCC)—deformed male speech... |  Download Scientific Diagram">
            <a:extLst>
              <a:ext uri="{FF2B5EF4-FFF2-40B4-BE49-F238E27FC236}">
                <a16:creationId xmlns:a16="http://schemas.microsoft.com/office/drawing/2014/main" id="{2B6838B2-00E5-4C18-9606-974B98FA2D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2326" y="1116184"/>
            <a:ext cx="3511562" cy="2034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Practical Text Classification With Python and Keras – Real Python">
            <a:extLst>
              <a:ext uri="{FF2B5EF4-FFF2-40B4-BE49-F238E27FC236}">
                <a16:creationId xmlns:a16="http://schemas.microsoft.com/office/drawing/2014/main" id="{EE0C4710-E8AE-43CA-B1BC-12E7FCF115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92"/>
          <a:stretch/>
        </p:blipFill>
        <p:spPr bwMode="auto">
          <a:xfrm>
            <a:off x="7399954" y="3049393"/>
            <a:ext cx="4201223" cy="251380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Connettore 2 23">
            <a:extLst>
              <a:ext uri="{FF2B5EF4-FFF2-40B4-BE49-F238E27FC236}">
                <a16:creationId xmlns:a16="http://schemas.microsoft.com/office/drawing/2014/main" id="{658773C7-B37E-4625-A879-D1425FF6241B}"/>
              </a:ext>
            </a:extLst>
          </p:cNvPr>
          <p:cNvCxnSpPr>
            <a:cxnSpLocks/>
          </p:cNvCxnSpPr>
          <p:nvPr/>
        </p:nvCxnSpPr>
        <p:spPr>
          <a:xfrm>
            <a:off x="6872923" y="2950873"/>
            <a:ext cx="787791" cy="45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ttore 2 24">
            <a:extLst>
              <a:ext uri="{FF2B5EF4-FFF2-40B4-BE49-F238E27FC236}">
                <a16:creationId xmlns:a16="http://schemas.microsoft.com/office/drawing/2014/main" id="{5F9D6C19-EC07-4995-9D15-7B2B9C235BDD}"/>
              </a:ext>
            </a:extLst>
          </p:cNvPr>
          <p:cNvCxnSpPr>
            <a:cxnSpLocks/>
          </p:cNvCxnSpPr>
          <p:nvPr/>
        </p:nvCxnSpPr>
        <p:spPr>
          <a:xfrm>
            <a:off x="6872922" y="2782316"/>
            <a:ext cx="787791" cy="45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ttore 2 25">
            <a:extLst>
              <a:ext uri="{FF2B5EF4-FFF2-40B4-BE49-F238E27FC236}">
                <a16:creationId xmlns:a16="http://schemas.microsoft.com/office/drawing/2014/main" id="{4A2FD17D-80F5-4880-81C0-78F2C5C3E97D}"/>
              </a:ext>
            </a:extLst>
          </p:cNvPr>
          <p:cNvCxnSpPr>
            <a:cxnSpLocks/>
          </p:cNvCxnSpPr>
          <p:nvPr/>
        </p:nvCxnSpPr>
        <p:spPr>
          <a:xfrm>
            <a:off x="6879918" y="3128694"/>
            <a:ext cx="787791" cy="454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73783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316DD257-9E65-434B-96EF-D7C8D3C8C4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Il Mel-Frequency 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Cepstrum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 è un’ulteriore rappresentazione spettrale del segnale, indicata per la ricerca di periodicità e su una scala trasformata di frequenze per approssimare la percezione umana. I coefficienti (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MFCCs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), come quelli di Fourier, caratterizzano il segnale.</a:t>
            </a:r>
            <a:b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</a:b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Spesso vengono rappresentati come uno spettrogramma, ad immagine 2D, ma è più corretto visualizzarli come serie temporali ‘’stoccate’’, o una serie multivariata.</a:t>
            </a:r>
          </a:p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La convoluzione 1D sui diversi ‘’canali’’ o features costituiti dai 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MFCCs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 è risultata qui il metodo più potente.</a:t>
            </a:r>
          </a:p>
          <a:p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60548074-D19F-4047-B0F5-F2C859E7B252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 err="1">
                <a:solidFill>
                  <a:srgbClr val="00B0F0"/>
                </a:solidFill>
                <a:latin typeface="Futura Md BT" panose="020B0602020204020303" pitchFamily="34" charset="0"/>
              </a:rPr>
              <a:t>MFCCs</a:t>
            </a:r>
            <a:r>
              <a:rPr lang="it-IT" sz="3600" b="1" dirty="0">
                <a:solidFill>
                  <a:srgbClr val="00B0F0"/>
                </a:solidFill>
                <a:latin typeface="Futura Md BT" panose="020B0602020204020303" pitchFamily="34" charset="0"/>
              </a:rPr>
              <a:t> e CNN 1-D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310B89B5-D0EF-413B-BD40-45EDEED39F43}"/>
              </a:ext>
            </a:extLst>
          </p:cNvPr>
          <p:cNvSpPr/>
          <p:nvPr/>
        </p:nvSpPr>
        <p:spPr>
          <a:xfrm>
            <a:off x="106496" y="396983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0A50309-96EE-4A62-B56A-6BD462CC7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95"/>
            <a:ext cx="12192000" cy="2943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3A510EE1-62DD-48FC-BEF4-C43D37F53116}"/>
              </a:ext>
            </a:extLst>
          </p:cNvPr>
          <p:cNvSpPr/>
          <p:nvPr/>
        </p:nvSpPr>
        <p:spPr>
          <a:xfrm>
            <a:off x="11369407" y="6548934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1BF6CE0F-E945-440F-9CBA-1357C19C26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1424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interni, gruppo, colorato, molti&#10;&#10;Descrizione generata automaticamente">
            <a:extLst>
              <a:ext uri="{FF2B5EF4-FFF2-40B4-BE49-F238E27FC236}">
                <a16:creationId xmlns:a16="http://schemas.microsoft.com/office/drawing/2014/main" id="{D613AFDD-CC2C-432D-880B-C4A7FAA40F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7" b="150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3DBBC3-8BE4-47A7-A13E-2AC35DB8C310}"/>
              </a:ext>
            </a:extLst>
          </p:cNvPr>
          <p:cNvSpPr txBox="1"/>
          <p:nvPr/>
        </p:nvSpPr>
        <p:spPr>
          <a:xfrm>
            <a:off x="421005" y="2705725"/>
            <a:ext cx="11349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>
                <a:solidFill>
                  <a:srgbClr val="0025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risultati</a:t>
            </a:r>
          </a:p>
        </p:txBody>
      </p:sp>
    </p:spTree>
    <p:extLst>
      <p:ext uri="{BB962C8B-B14F-4D97-AF65-F5344CB8AC3E}">
        <p14:creationId xmlns:p14="http://schemas.microsoft.com/office/powerpoint/2010/main" val="2801294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C33E7679-BF91-445D-8EE4-FD2105A10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SVM: 0.95</a:t>
            </a:r>
          </a:p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MLP(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extracted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 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feats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): 0.94</a:t>
            </a:r>
          </a:p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MLP(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signal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): 0.75</a:t>
            </a:r>
          </a:p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MLP(FT): 0.55</a:t>
            </a:r>
          </a:p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CNN(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signal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): 0.92</a:t>
            </a:r>
          </a:p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CNN(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MFCCs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): 0.99</a:t>
            </a:r>
          </a:p>
          <a:p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3D24166-3464-4536-B8BC-C4BD8ACECA8B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solidFill>
                  <a:srgbClr val="00B0F0"/>
                </a:solidFill>
                <a:latin typeface="Futura Md BT" panose="020B0602020204020303" pitchFamily="34" charset="0"/>
              </a:rPr>
              <a:t>RISULTATI</a:t>
            </a:r>
          </a:p>
        </p:txBody>
      </p:sp>
      <p:sp>
        <p:nvSpPr>
          <p:cNvPr id="2" name="Rettangolo 1">
            <a:extLst>
              <a:ext uri="{FF2B5EF4-FFF2-40B4-BE49-F238E27FC236}">
                <a16:creationId xmlns:a16="http://schemas.microsoft.com/office/drawing/2014/main" id="{A17D07DB-7E2A-4396-9BAD-1C8B8C28339A}"/>
              </a:ext>
            </a:extLst>
          </p:cNvPr>
          <p:cNvSpPr/>
          <p:nvPr/>
        </p:nvSpPr>
        <p:spPr>
          <a:xfrm>
            <a:off x="106496" y="396983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7DC8F0CA-27C4-46C3-B960-38AD863FA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5495"/>
            <a:ext cx="12192000" cy="294355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D1C5E576-DCD9-4813-8640-85AFDC15A039}"/>
              </a:ext>
            </a:extLst>
          </p:cNvPr>
          <p:cNvSpPr/>
          <p:nvPr/>
        </p:nvSpPr>
        <p:spPr>
          <a:xfrm>
            <a:off x="11369407" y="6548934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F524E70-FBA5-4404-9217-934AAB1F2A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513A39-19B3-41DF-B7D9-2093A1C21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316" y="1388203"/>
            <a:ext cx="4680365" cy="4484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D441B5A-9B3A-4536-BA42-6A1E39E92DB4}"/>
              </a:ext>
            </a:extLst>
          </p:cNvPr>
          <p:cNvSpPr txBox="1"/>
          <p:nvPr/>
        </p:nvSpPr>
        <p:spPr>
          <a:xfrm>
            <a:off x="7329268" y="1825624"/>
            <a:ext cx="604910" cy="38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112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3510D1BF-4F50-49D0-967D-FE061F830D84}"/>
              </a:ext>
            </a:extLst>
          </p:cNvPr>
          <p:cNvSpPr txBox="1"/>
          <p:nvPr/>
        </p:nvSpPr>
        <p:spPr>
          <a:xfrm>
            <a:off x="8503351" y="1839295"/>
            <a:ext cx="569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6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0A7B6A6-D4DB-46DD-90AF-CB90D94972ED}"/>
              </a:ext>
            </a:extLst>
          </p:cNvPr>
          <p:cNvSpPr txBox="1"/>
          <p:nvPr/>
        </p:nvSpPr>
        <p:spPr>
          <a:xfrm>
            <a:off x="8349359" y="2816843"/>
            <a:ext cx="604910" cy="38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106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7B4885F-E7F2-466D-876B-574902757E55}"/>
              </a:ext>
            </a:extLst>
          </p:cNvPr>
          <p:cNvSpPr txBox="1"/>
          <p:nvPr/>
        </p:nvSpPr>
        <p:spPr>
          <a:xfrm>
            <a:off x="9306791" y="3809792"/>
            <a:ext cx="604910" cy="38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115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21AD288-6CDC-4C88-9EE5-EA6F279E0B8A}"/>
              </a:ext>
            </a:extLst>
          </p:cNvPr>
          <p:cNvSpPr txBox="1"/>
          <p:nvPr/>
        </p:nvSpPr>
        <p:spPr>
          <a:xfrm>
            <a:off x="10238936" y="4749360"/>
            <a:ext cx="604910" cy="3830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310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8592D1D-78E4-4D3F-B69B-FCAA322A2535}"/>
              </a:ext>
            </a:extLst>
          </p:cNvPr>
          <p:cNvSpPr txBox="1"/>
          <p:nvPr/>
        </p:nvSpPr>
        <p:spPr>
          <a:xfrm>
            <a:off x="6654017" y="1843464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57725E99-B979-4D19-8825-BBE76B59259F}"/>
              </a:ext>
            </a:extLst>
          </p:cNvPr>
          <p:cNvSpPr txBox="1"/>
          <p:nvPr/>
        </p:nvSpPr>
        <p:spPr>
          <a:xfrm>
            <a:off x="6654017" y="2822012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2936CB8C-0827-4736-9393-43B73E7BEA97}"/>
              </a:ext>
            </a:extLst>
          </p:cNvPr>
          <p:cNvSpPr txBox="1"/>
          <p:nvPr/>
        </p:nvSpPr>
        <p:spPr>
          <a:xfrm>
            <a:off x="6654017" y="3779577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8878B212-2A2C-40C9-8351-E4128F8699FA}"/>
              </a:ext>
            </a:extLst>
          </p:cNvPr>
          <p:cNvSpPr txBox="1"/>
          <p:nvPr/>
        </p:nvSpPr>
        <p:spPr>
          <a:xfrm>
            <a:off x="6654017" y="1839295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B56C16E8-77A8-48F2-9D04-65F50A20A8E7}"/>
              </a:ext>
            </a:extLst>
          </p:cNvPr>
          <p:cNvSpPr txBox="1"/>
          <p:nvPr/>
        </p:nvSpPr>
        <p:spPr>
          <a:xfrm>
            <a:off x="6654016" y="4737142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079A8293-5C6C-45F2-9DEA-5E1958C491FE}"/>
              </a:ext>
            </a:extLst>
          </p:cNvPr>
          <p:cNvSpPr txBox="1"/>
          <p:nvPr/>
        </p:nvSpPr>
        <p:spPr>
          <a:xfrm>
            <a:off x="7420707" y="1018871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766753DE-04A4-4778-9CAB-5AAA1BB288BD}"/>
              </a:ext>
            </a:extLst>
          </p:cNvPr>
          <p:cNvSpPr txBox="1"/>
          <p:nvPr/>
        </p:nvSpPr>
        <p:spPr>
          <a:xfrm>
            <a:off x="8440798" y="1018871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D</a:t>
            </a:r>
          </a:p>
        </p:txBody>
      </p:sp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F023B140-C461-435F-B37E-05DD6A5375E1}"/>
              </a:ext>
            </a:extLst>
          </p:cNvPr>
          <p:cNvSpPr txBox="1"/>
          <p:nvPr/>
        </p:nvSpPr>
        <p:spPr>
          <a:xfrm>
            <a:off x="9425681" y="1018871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F</a:t>
            </a:r>
          </a:p>
        </p:txBody>
      </p:sp>
      <p:sp>
        <p:nvSpPr>
          <p:cNvPr id="32" name="CasellaDiTesto 31">
            <a:extLst>
              <a:ext uri="{FF2B5EF4-FFF2-40B4-BE49-F238E27FC236}">
                <a16:creationId xmlns:a16="http://schemas.microsoft.com/office/drawing/2014/main" id="{4638A10F-AB73-4F44-A190-103AD9F14E44}"/>
              </a:ext>
            </a:extLst>
          </p:cNvPr>
          <p:cNvSpPr txBox="1"/>
          <p:nvPr/>
        </p:nvSpPr>
        <p:spPr>
          <a:xfrm>
            <a:off x="10445772" y="1018871"/>
            <a:ext cx="4220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U</a:t>
            </a:r>
          </a:p>
        </p:txBody>
      </p: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47DA684C-C132-4237-9694-C5FACADB1722}"/>
              </a:ext>
            </a:extLst>
          </p:cNvPr>
          <p:cNvSpPr txBox="1"/>
          <p:nvPr/>
        </p:nvSpPr>
        <p:spPr>
          <a:xfrm>
            <a:off x="7492958" y="5517149"/>
            <a:ext cx="331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Risultati di test per CNN (</a:t>
            </a:r>
            <a:r>
              <a:rPr lang="it-IT" dirty="0" err="1">
                <a:solidFill>
                  <a:schemeClr val="bg1"/>
                </a:solidFill>
              </a:rPr>
              <a:t>MFCCs</a:t>
            </a:r>
            <a:r>
              <a:rPr lang="it-IT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38615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4B5011CB-3154-44EA-8AD3-C5F1D4437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tangolo 7">
            <a:extLst>
              <a:ext uri="{FF2B5EF4-FFF2-40B4-BE49-F238E27FC236}">
                <a16:creationId xmlns:a16="http://schemas.microsoft.com/office/drawing/2014/main" id="{5B272E7E-3CBE-4785-915C-E128EEC2CB8B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60B14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C8BA1FC3-C8F2-4C32-AE22-F5462FEFE072}"/>
              </a:ext>
            </a:extLst>
          </p:cNvPr>
          <p:cNvGrpSpPr/>
          <p:nvPr/>
        </p:nvGrpSpPr>
        <p:grpSpPr>
          <a:xfrm>
            <a:off x="1092463" y="2614057"/>
            <a:ext cx="9963532" cy="1631216"/>
            <a:chOff x="672534" y="2904340"/>
            <a:chExt cx="9963532" cy="1631216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D28DB00A-A0BE-4350-9D1F-05E7359A8AFF}"/>
                </a:ext>
              </a:extLst>
            </p:cNvPr>
            <p:cNvSpPr txBox="1"/>
            <p:nvPr/>
          </p:nvSpPr>
          <p:spPr>
            <a:xfrm>
              <a:off x="1593757" y="2904340"/>
              <a:ext cx="904230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000" b="1" dirty="0">
                  <a:solidFill>
                    <a:srgbClr val="ABE9FF"/>
                  </a:solidFill>
                  <a:latin typeface="Futura Md BT" panose="020B0602020204020303" pitchFamily="34" charset="0"/>
                </a:rPr>
                <a:t>PROCESSING DI SEGNALI </a:t>
              </a:r>
            </a:p>
            <a:p>
              <a:pPr lvl="0" algn="ctr"/>
              <a:r>
                <a:rPr lang="it-IT" sz="5000" b="1" dirty="0">
                  <a:solidFill>
                    <a:srgbClr val="ABE9FF"/>
                  </a:solidFill>
                  <a:latin typeface="Futura Md BT" panose="020B0602020204020303" pitchFamily="34" charset="0"/>
                </a:rPr>
                <a:t>BI-DIMENSIONALI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8883B0FB-9C7A-4877-AD3C-7810D91E9657}"/>
                </a:ext>
              </a:extLst>
            </p:cNvPr>
            <p:cNvSpPr txBox="1"/>
            <p:nvPr/>
          </p:nvSpPr>
          <p:spPr>
            <a:xfrm>
              <a:off x="672534" y="3258283"/>
              <a:ext cx="147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400" b="1" dirty="0">
                  <a:solidFill>
                    <a:srgbClr val="006386"/>
                  </a:solidFill>
                  <a:latin typeface="Futura Md BT" panose="020B0602020204020303" pitchFamily="34" charset="0"/>
                </a:rPr>
                <a:t>2</a:t>
              </a: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BAE94668-B145-4F2A-8110-1D72EB2ED7A0}"/>
                </a:ext>
              </a:extLst>
            </p:cNvPr>
            <p:cNvCxnSpPr>
              <a:cxnSpLocks/>
            </p:cNvCxnSpPr>
            <p:nvPr/>
          </p:nvCxnSpPr>
          <p:spPr>
            <a:xfrm>
              <a:off x="1920240" y="3135086"/>
              <a:ext cx="0" cy="1149531"/>
            </a:xfrm>
            <a:prstGeom prst="line">
              <a:avLst/>
            </a:prstGeom>
            <a:ln w="44450">
              <a:solidFill>
                <a:srgbClr val="006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88197AF5-7790-40C6-BD24-2BBADAF664EA}"/>
              </a:ext>
            </a:extLst>
          </p:cNvPr>
          <p:cNvSpPr txBox="1">
            <a:spLocks/>
          </p:cNvSpPr>
          <p:nvPr/>
        </p:nvSpPr>
        <p:spPr>
          <a:xfrm>
            <a:off x="3459773" y="7156939"/>
            <a:ext cx="6351884" cy="23686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  <a:ea typeface="PWChristmasfont" panose="02000603000000000000" pitchFamily="2" charset="0"/>
              </a:rPr>
              <a:t>Riconoscimento facciale dei tre membri del team, con espressione variabile e in condizioni di luce differenti</a:t>
            </a:r>
          </a:p>
        </p:txBody>
      </p:sp>
    </p:spTree>
    <p:extLst>
      <p:ext uri="{BB962C8B-B14F-4D97-AF65-F5344CB8AC3E}">
        <p14:creationId xmlns:p14="http://schemas.microsoft.com/office/powerpoint/2010/main" val="13291135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91B54C8D-0921-4E26-8848-16E1E9F0CD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4016AB30-9C25-4329-88AD-58D53D4C3FEF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60B14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Titolo 1">
            <a:extLst>
              <a:ext uri="{FF2B5EF4-FFF2-40B4-BE49-F238E27FC236}">
                <a16:creationId xmlns:a16="http://schemas.microsoft.com/office/drawing/2014/main" id="{D757D85A-BC58-47CC-858C-40B839C51C07}"/>
              </a:ext>
            </a:extLst>
          </p:cNvPr>
          <p:cNvSpPr txBox="1">
            <a:spLocks/>
          </p:cNvSpPr>
          <p:nvPr/>
        </p:nvSpPr>
        <p:spPr>
          <a:xfrm>
            <a:off x="3240824" y="6692481"/>
            <a:ext cx="5710353" cy="23686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D3B88096-C80E-4C3F-B5FE-61ABC823DA37}"/>
              </a:ext>
            </a:extLst>
          </p:cNvPr>
          <p:cNvSpPr txBox="1">
            <a:spLocks/>
          </p:cNvSpPr>
          <p:nvPr/>
        </p:nvSpPr>
        <p:spPr>
          <a:xfrm>
            <a:off x="3459773" y="3499338"/>
            <a:ext cx="6351884" cy="23686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  <a:ea typeface="PWChristmasfont" panose="02000603000000000000" pitchFamily="2" charset="0"/>
              </a:rPr>
              <a:t>Riconoscimento facciale dei tre membri del team, con espressione variabile e in condizioni di luce differenti</a:t>
            </a:r>
          </a:p>
        </p:txBody>
      </p: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8125AE39-D97C-411C-BDF4-E533A39A919E}"/>
              </a:ext>
            </a:extLst>
          </p:cNvPr>
          <p:cNvGrpSpPr/>
          <p:nvPr/>
        </p:nvGrpSpPr>
        <p:grpSpPr>
          <a:xfrm>
            <a:off x="1114234" y="1518608"/>
            <a:ext cx="9963532" cy="1631216"/>
            <a:chOff x="672534" y="2904340"/>
            <a:chExt cx="9963532" cy="1631216"/>
          </a:xfrm>
        </p:grpSpPr>
        <p:sp>
          <p:nvSpPr>
            <p:cNvPr id="15" name="CasellaDiTesto 14">
              <a:extLst>
                <a:ext uri="{FF2B5EF4-FFF2-40B4-BE49-F238E27FC236}">
                  <a16:creationId xmlns:a16="http://schemas.microsoft.com/office/drawing/2014/main" id="{627576DB-3614-46A5-A030-AE085719160B}"/>
                </a:ext>
              </a:extLst>
            </p:cNvPr>
            <p:cNvSpPr txBox="1"/>
            <p:nvPr/>
          </p:nvSpPr>
          <p:spPr>
            <a:xfrm>
              <a:off x="1593757" y="2904340"/>
              <a:ext cx="904230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000" b="1" dirty="0">
                  <a:solidFill>
                    <a:srgbClr val="ABE9FF"/>
                  </a:solidFill>
                  <a:latin typeface="Futura Md BT" panose="020B0602020204020303" pitchFamily="34" charset="0"/>
                </a:rPr>
                <a:t>PROCESSING DI SEGNALI </a:t>
              </a:r>
            </a:p>
            <a:p>
              <a:pPr lvl="0" algn="ctr"/>
              <a:r>
                <a:rPr lang="it-IT" sz="5000" b="1" dirty="0">
                  <a:solidFill>
                    <a:srgbClr val="ABE9FF"/>
                  </a:solidFill>
                  <a:latin typeface="Futura Md BT" panose="020B0602020204020303" pitchFamily="34" charset="0"/>
                </a:rPr>
                <a:t>BI-DIMENSIONALI</a:t>
              </a:r>
            </a:p>
          </p:txBody>
        </p:sp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7A1E4383-26F1-4276-8DD0-15C965943AB4}"/>
                </a:ext>
              </a:extLst>
            </p:cNvPr>
            <p:cNvSpPr txBox="1"/>
            <p:nvPr/>
          </p:nvSpPr>
          <p:spPr>
            <a:xfrm>
              <a:off x="672534" y="3258283"/>
              <a:ext cx="147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400" b="1" dirty="0">
                  <a:solidFill>
                    <a:srgbClr val="006386"/>
                  </a:solidFill>
                  <a:latin typeface="Futura Md BT" panose="020B0602020204020303" pitchFamily="34" charset="0"/>
                </a:rPr>
                <a:t>2</a:t>
              </a:r>
            </a:p>
          </p:txBody>
        </p:sp>
        <p:cxnSp>
          <p:nvCxnSpPr>
            <p:cNvPr id="17" name="Connettore diritto 16">
              <a:extLst>
                <a:ext uri="{FF2B5EF4-FFF2-40B4-BE49-F238E27FC236}">
                  <a16:creationId xmlns:a16="http://schemas.microsoft.com/office/drawing/2014/main" id="{9E996B4D-BA50-47CC-9E6B-F3F14C602344}"/>
                </a:ext>
              </a:extLst>
            </p:cNvPr>
            <p:cNvCxnSpPr>
              <a:cxnSpLocks/>
            </p:cNvCxnSpPr>
            <p:nvPr/>
          </p:nvCxnSpPr>
          <p:spPr>
            <a:xfrm>
              <a:off x="1920240" y="3135086"/>
              <a:ext cx="0" cy="1149531"/>
            </a:xfrm>
            <a:prstGeom prst="line">
              <a:avLst/>
            </a:prstGeom>
            <a:ln w="44450">
              <a:solidFill>
                <a:srgbClr val="006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8342379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interni, gruppo, colorato, molti&#10;&#10;Descrizione generata automaticamente">
            <a:extLst>
              <a:ext uri="{FF2B5EF4-FFF2-40B4-BE49-F238E27FC236}">
                <a16:creationId xmlns:a16="http://schemas.microsoft.com/office/drawing/2014/main" id="{44F99656-6924-40F3-8832-98501DD456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7" b="150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3DBBC3-8BE4-47A7-A13E-2AC35DB8C310}"/>
              </a:ext>
            </a:extLst>
          </p:cNvPr>
          <p:cNvSpPr txBox="1"/>
          <p:nvPr/>
        </p:nvSpPr>
        <p:spPr>
          <a:xfrm>
            <a:off x="421005" y="2705725"/>
            <a:ext cx="11349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>
                <a:solidFill>
                  <a:srgbClr val="0025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63648433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8C909FB-B06E-4497-8BAB-04280EA9B18D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DATA ACQUISITION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E6B278AB-7E0A-4A29-8549-D4658CAFAD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atin typeface="Futura Md BT" panose="020B0602020204020303" pitchFamily="34" charset="0"/>
              </a:rPr>
              <a:t>Per affrontare il task è stato necessario acquisire alcune foto dei componenti del gruppo.</a:t>
            </a:r>
          </a:p>
          <a:p>
            <a:pPr marL="0" indent="0">
              <a:buNone/>
            </a:pPr>
            <a:endParaRPr lang="it-IT" dirty="0">
              <a:latin typeface="Futura Md BT" panose="020B0602020204020303" pitchFamily="34" charset="0"/>
            </a:endParaRPr>
          </a:p>
          <a:p>
            <a:pPr marL="0" indent="0">
              <a:buNone/>
            </a:pPr>
            <a:r>
              <a:rPr lang="it-IT" dirty="0">
                <a:latin typeface="Futura Md BT" panose="020B0602020204020303" pitchFamily="34" charset="0"/>
              </a:rPr>
              <a:t>Acquisizione tramite Webcam ogni mezzo secondo, sfruttando </a:t>
            </a:r>
            <a:r>
              <a:rPr lang="it-IT" dirty="0" err="1">
                <a:latin typeface="Futura Md BT" panose="020B0602020204020303" pitchFamily="34" charset="0"/>
              </a:rPr>
              <a:t>OpenCV</a:t>
            </a:r>
            <a:r>
              <a:rPr lang="it-IT" dirty="0">
                <a:latin typeface="Futura Md BT" panose="020B0602020204020303" pitchFamily="34" charset="0"/>
              </a:rPr>
              <a:t> e alcune funzioni definite appositamente. </a:t>
            </a:r>
          </a:p>
          <a:p>
            <a:pPr marL="0" indent="0">
              <a:buNone/>
            </a:pPr>
            <a:endParaRPr lang="it-IT" dirty="0">
              <a:latin typeface="Futura Md BT" panose="020B0602020204020303" pitchFamily="34" charset="0"/>
            </a:endParaRPr>
          </a:p>
          <a:p>
            <a:pPr marL="0" indent="0">
              <a:buNone/>
            </a:pPr>
            <a:r>
              <a:rPr lang="it-IT" dirty="0">
                <a:latin typeface="Futura Md BT" panose="020B0602020204020303" pitchFamily="34" charset="0"/>
              </a:rPr>
              <a:t>Approccio versatile   &gt;</a:t>
            </a:r>
          </a:p>
        </p:txBody>
      </p:sp>
      <p:sp>
        <p:nvSpPr>
          <p:cNvPr id="5" name="Rettangolo 4">
            <a:extLst>
              <a:ext uri="{FF2B5EF4-FFF2-40B4-BE49-F238E27FC236}">
                <a16:creationId xmlns:a16="http://schemas.microsoft.com/office/drawing/2014/main" id="{5F1BD2A2-ED23-4D60-8B34-C34959C97937}"/>
              </a:ext>
            </a:extLst>
          </p:cNvPr>
          <p:cNvSpPr/>
          <p:nvPr/>
        </p:nvSpPr>
        <p:spPr>
          <a:xfrm>
            <a:off x="5029198" y="4609781"/>
            <a:ext cx="63246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Futura Md BT" panose="020B0602020204020303" pitchFamily="34" charset="0"/>
              </a:rPr>
              <a:t>Numerose foto;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Futura Md BT" panose="020B0602020204020303" pitchFamily="34" charset="0"/>
              </a:rPr>
              <a:t>Ambienti diversi (interno esterno);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2800" dirty="0">
                <a:latin typeface="Futura Md BT" panose="020B0602020204020303" pitchFamily="34" charset="0"/>
              </a:rPr>
              <a:t>Condizioni di luce differenti.</a:t>
            </a:r>
          </a:p>
        </p:txBody>
      </p:sp>
    </p:spTree>
    <p:extLst>
      <p:ext uri="{BB962C8B-B14F-4D97-AF65-F5344CB8AC3E}">
        <p14:creationId xmlns:p14="http://schemas.microsoft.com/office/powerpoint/2010/main" val="464500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8C909FB-B06E-4497-8BAB-04280EA9B18D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DATA INTEGRATION</a:t>
            </a:r>
          </a:p>
        </p:txBody>
      </p:sp>
      <p:sp>
        <p:nvSpPr>
          <p:cNvPr id="30" name="Segnaposto contenuto 2">
            <a:extLst>
              <a:ext uri="{FF2B5EF4-FFF2-40B4-BE49-F238E27FC236}">
                <a16:creationId xmlns:a16="http://schemas.microsoft.com/office/drawing/2014/main" id="{E6B278AB-7E0A-4A29-8549-D4658CAFADB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atin typeface="Futura Md BT" panose="020B0602020204020303" pitchFamily="34" charset="0"/>
              </a:rPr>
              <a:t>Fine:       Aggiungere la rilevazione della classe «</a:t>
            </a:r>
            <a:r>
              <a:rPr lang="it-IT" dirty="0" err="1">
                <a:latin typeface="Futura Md BT" panose="020B0602020204020303" pitchFamily="34" charset="0"/>
              </a:rPr>
              <a:t>Unknown</a:t>
            </a:r>
            <a:r>
              <a:rPr lang="it-IT" dirty="0">
                <a:latin typeface="Futura Md BT" panose="020B0602020204020303" pitchFamily="34" charset="0"/>
              </a:rPr>
              <a:t>»       	      nella classificazione </a:t>
            </a:r>
          </a:p>
          <a:p>
            <a:pPr marL="0" indent="0">
              <a:buNone/>
            </a:pPr>
            <a:r>
              <a:rPr lang="it-IT" dirty="0">
                <a:latin typeface="Futura Md BT" panose="020B0602020204020303" pitchFamily="34" charset="0"/>
              </a:rPr>
              <a:t>Perché:   Per evitare che tutti i volti sottoposti al modello 	    	      venissero ricondotti ai tre componenti del gruppo</a:t>
            </a:r>
          </a:p>
          <a:p>
            <a:pPr marL="0" indent="0">
              <a:buNone/>
            </a:pPr>
            <a:r>
              <a:rPr lang="it-IT" dirty="0">
                <a:latin typeface="Futura Md BT" panose="020B0602020204020303" pitchFamily="34" charset="0"/>
              </a:rPr>
              <a:t>Come:    Acquisire tramite </a:t>
            </a:r>
            <a:r>
              <a:rPr lang="it-IT" dirty="0" err="1">
                <a:latin typeface="Futura Md BT" panose="020B0602020204020303" pitchFamily="34" charset="0"/>
              </a:rPr>
              <a:t>Scraping</a:t>
            </a:r>
            <a:r>
              <a:rPr lang="it-IT" dirty="0">
                <a:latin typeface="Futura Md BT" panose="020B0602020204020303" pitchFamily="34" charset="0"/>
              </a:rPr>
              <a:t> alcune foto di volti</a:t>
            </a:r>
          </a:p>
        </p:txBody>
      </p:sp>
      <p:grpSp>
        <p:nvGrpSpPr>
          <p:cNvPr id="6" name="Gruppo 5">
            <a:extLst>
              <a:ext uri="{FF2B5EF4-FFF2-40B4-BE49-F238E27FC236}">
                <a16:creationId xmlns:a16="http://schemas.microsoft.com/office/drawing/2014/main" id="{960D49BE-1981-498F-B7F4-6BB7967B4632}"/>
              </a:ext>
            </a:extLst>
          </p:cNvPr>
          <p:cNvGrpSpPr/>
          <p:nvPr/>
        </p:nvGrpSpPr>
        <p:grpSpPr>
          <a:xfrm>
            <a:off x="7898886" y="4821693"/>
            <a:ext cx="5449604" cy="1724577"/>
            <a:chOff x="5715630" y="4852493"/>
            <a:chExt cx="5449604" cy="1724577"/>
          </a:xfrm>
        </p:grpSpPr>
        <p:sp>
          <p:nvSpPr>
            <p:cNvPr id="7" name="Dati memorizzati 6">
              <a:extLst>
                <a:ext uri="{FF2B5EF4-FFF2-40B4-BE49-F238E27FC236}">
                  <a16:creationId xmlns:a16="http://schemas.microsoft.com/office/drawing/2014/main" id="{9E4F8571-22F0-4E93-A6B9-FEEDA0183312}"/>
                </a:ext>
              </a:extLst>
            </p:cNvPr>
            <p:cNvSpPr/>
            <p:nvPr/>
          </p:nvSpPr>
          <p:spPr>
            <a:xfrm>
              <a:off x="5856549" y="4852493"/>
              <a:ext cx="5308685" cy="1724577"/>
            </a:xfrm>
            <a:prstGeom prst="flowChartOnlineStorage">
              <a:avLst/>
            </a:prstGeom>
            <a:solidFill>
              <a:schemeClr val="tx1"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8" name="Immagine 7">
              <a:extLst>
                <a:ext uri="{FF2B5EF4-FFF2-40B4-BE49-F238E27FC236}">
                  <a16:creationId xmlns:a16="http://schemas.microsoft.com/office/drawing/2014/main" id="{A541C064-B486-4B81-9E1F-925135C1D6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8504" r="94016">
                          <a14:foregroundMark x1="8661" y1="45750" x2="9449" y2="52750"/>
                          <a14:foregroundMark x1="90866" y1="46500" x2="91181" y2="53000"/>
                          <a14:foregroundMark x1="94016" y1="49750" x2="94016" y2="50250"/>
                          <a14:backgroundMark x1="94331" y1="49250" x2="94331" y2="49750"/>
                          <a14:backgroundMark x1="94331" y1="49000" x2="94331" y2="49000"/>
                          <a14:backgroundMark x1="94331" y1="48750" x2="94331" y2="48750"/>
                          <a14:backgroundMark x1="94331" y1="50500" x2="94331" y2="50250"/>
                          <a14:backgroundMark x1="94331" y1="48250" x2="94331" y2="485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140" b="36334"/>
            <a:stretch/>
          </p:blipFill>
          <p:spPr>
            <a:xfrm>
              <a:off x="6272977" y="4911712"/>
              <a:ext cx="2899104" cy="502684"/>
            </a:xfrm>
            <a:prstGeom prst="rect">
              <a:avLst/>
            </a:prstGeom>
          </p:spPr>
        </p:pic>
        <p:sp>
          <p:nvSpPr>
            <p:cNvPr id="9" name="Rettangolo 8">
              <a:extLst>
                <a:ext uri="{FF2B5EF4-FFF2-40B4-BE49-F238E27FC236}">
                  <a16:creationId xmlns:a16="http://schemas.microsoft.com/office/drawing/2014/main" id="{9912FAAF-910B-4359-BDB8-207705EA4594}"/>
                </a:ext>
              </a:extLst>
            </p:cNvPr>
            <p:cNvSpPr/>
            <p:nvPr/>
          </p:nvSpPr>
          <p:spPr>
            <a:xfrm>
              <a:off x="5715630" y="5492957"/>
              <a:ext cx="4574430" cy="87716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r>
                <a:rPr lang="it-IT" sz="1600" dirty="0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  <a:t>    </a:t>
              </a:r>
              <a:r>
                <a:rPr lang="it-IT" sz="1700" dirty="0" err="1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  <a:t>neutral</a:t>
              </a:r>
              <a:r>
                <a:rPr lang="it-IT" sz="1700" dirty="0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  <a:t> human face </a:t>
              </a:r>
              <a:br>
                <a:rPr lang="it-IT" sz="1700" dirty="0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</a:br>
              <a:r>
                <a:rPr lang="it-IT" sz="1700" dirty="0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  <a:t>    </a:t>
              </a:r>
              <a:r>
                <a:rPr lang="it-IT" sz="1700" dirty="0" err="1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  <a:t>portrait</a:t>
              </a:r>
              <a:r>
                <a:rPr lang="it-IT" sz="1700" dirty="0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  <a:t> </a:t>
              </a:r>
              <a:r>
                <a:rPr lang="it-IT" sz="1700" dirty="0" err="1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  <a:t>close</a:t>
              </a:r>
              <a:r>
                <a:rPr lang="it-IT" sz="1700" dirty="0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  <a:t>-up -cartoon </a:t>
              </a:r>
            </a:p>
            <a:p>
              <a:r>
                <a:rPr lang="it-IT" sz="1700" dirty="0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  <a:t>     -</a:t>
              </a:r>
              <a:r>
                <a:rPr lang="it-IT" sz="1700" dirty="0" err="1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  <a:t>drawing</a:t>
              </a:r>
              <a:r>
                <a:rPr lang="it-IT" sz="1700" dirty="0">
                  <a:solidFill>
                    <a:schemeClr val="bg1"/>
                  </a:solidFill>
                  <a:latin typeface="Courier New" panose="02070309020205020404" pitchFamily="49" charset="0"/>
                  <a:ea typeface="+mj-lt"/>
                  <a:cs typeface="Courier New" panose="02070309020205020404" pitchFamily="49" charset="0"/>
                </a:rPr>
                <a:t> -logo -emoji</a:t>
              </a:r>
              <a:endParaRPr lang="it-IT" sz="1700" dirty="0">
                <a:solidFill>
                  <a:schemeClr val="bg1"/>
                </a:solidFill>
                <a:latin typeface="Futura Md BT" panose="020B0602020204020303" pitchFamily="34" charset="0"/>
              </a:endParaRPr>
            </a:p>
          </p:txBody>
        </p:sp>
        <p:sp>
          <p:nvSpPr>
            <p:cNvPr id="10" name="Rettangolo 9">
              <a:extLst>
                <a:ext uri="{FF2B5EF4-FFF2-40B4-BE49-F238E27FC236}">
                  <a16:creationId xmlns:a16="http://schemas.microsoft.com/office/drawing/2014/main" id="{D1A11993-C7B8-47C1-A042-CB00D76702C0}"/>
                </a:ext>
              </a:extLst>
            </p:cNvPr>
            <p:cNvSpPr/>
            <p:nvPr/>
          </p:nvSpPr>
          <p:spPr>
            <a:xfrm>
              <a:off x="7266314" y="4956540"/>
              <a:ext cx="9925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it-IT" sz="2000" dirty="0">
                  <a:solidFill>
                    <a:schemeClr val="bg2">
                      <a:lumMod val="25000"/>
                    </a:schemeClr>
                  </a:solidFill>
                  <a:latin typeface="Futura Md BT" panose="020B0602020204020303" pitchFamily="34" charset="0"/>
                  <a:cs typeface="Calibri Light"/>
                </a:rPr>
                <a:t>Query</a:t>
              </a:r>
              <a:r>
                <a:rPr lang="it-IT" sz="2000" dirty="0">
                  <a:solidFill>
                    <a:schemeClr val="bg1"/>
                  </a:solidFill>
                  <a:latin typeface="Futura Md BT" panose="020B0602020204020303" pitchFamily="34" charset="0"/>
                  <a:cs typeface="Calibri Light"/>
                </a:rPr>
                <a:t> </a:t>
              </a:r>
            </a:p>
          </p:txBody>
        </p:sp>
      </p:grpSp>
      <p:sp>
        <p:nvSpPr>
          <p:cNvPr id="2" name="Rettangolo 1">
            <a:extLst>
              <a:ext uri="{FF2B5EF4-FFF2-40B4-BE49-F238E27FC236}">
                <a16:creationId xmlns:a16="http://schemas.microsoft.com/office/drawing/2014/main" id="{BC52DD71-4485-4629-B7E8-18306AF316F5}"/>
              </a:ext>
            </a:extLst>
          </p:cNvPr>
          <p:cNvSpPr/>
          <p:nvPr/>
        </p:nvSpPr>
        <p:spPr>
          <a:xfrm>
            <a:off x="1946061" y="4976634"/>
            <a:ext cx="574461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2400" dirty="0">
                <a:latin typeface="Futura Md BT" panose="020B0602020204020303" pitchFamily="34" charset="0"/>
              </a:rPr>
              <a:t>Lo </a:t>
            </a:r>
            <a:r>
              <a:rPr lang="it-IT" sz="2400" dirty="0" err="1">
                <a:latin typeface="Futura Md BT" panose="020B0602020204020303" pitchFamily="34" charset="0"/>
              </a:rPr>
              <a:t>Scraping</a:t>
            </a:r>
            <a:r>
              <a:rPr lang="it-IT" sz="2400" dirty="0">
                <a:latin typeface="Futura Md BT" panose="020B0602020204020303" pitchFamily="34" charset="0"/>
              </a:rPr>
              <a:t> ha riguardato le vaste immagini presenti su Google, interrogato tramite una query.</a:t>
            </a:r>
          </a:p>
        </p:txBody>
      </p:sp>
    </p:spTree>
    <p:extLst>
      <p:ext uri="{BB962C8B-B14F-4D97-AF65-F5344CB8AC3E}">
        <p14:creationId xmlns:p14="http://schemas.microsoft.com/office/powerpoint/2010/main" val="15065864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264C35-DF65-4F30-9CF0-F65AA42CF5AD}"/>
              </a:ext>
            </a:extLst>
          </p:cNvPr>
          <p:cNvSpPr txBox="1"/>
          <p:nvPr/>
        </p:nvSpPr>
        <p:spPr>
          <a:xfrm>
            <a:off x="1962150" y="1671334"/>
            <a:ext cx="8267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Il progetto si suddivide in tre task, ciascuno affrontato da un membro del gruppo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7581" y="3333281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Processing di segnali mono-dimensionali (audio)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7581" y="3996299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 startAt="2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Processing di segnali bi-dimensionali (immagini)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E27BA-63F9-4128-9251-0966C8594F37}"/>
              </a:ext>
            </a:extLst>
          </p:cNvPr>
          <p:cNvSpPr txBox="1"/>
          <p:nvPr/>
        </p:nvSpPr>
        <p:spPr>
          <a:xfrm>
            <a:off x="1087581" y="4659317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 startAt="3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Image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Retrieval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all’interno di un ampio dataset (VIP Dataset)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7F7F88C5-B00F-4732-9DAB-DFE5FA3E4C58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OBIETTIVI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317A3D54-6436-459D-9BD5-D27D738CE69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2">
            <a:extLst>
              <a:ext uri="{FF2B5EF4-FFF2-40B4-BE49-F238E27FC236}">
                <a16:creationId xmlns:a16="http://schemas.microsoft.com/office/drawing/2014/main" id="{27CE5F64-33AB-4553-B2E2-7F5D7A16E8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091871BC-D69E-474B-AED6-F6DD74DCEB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E392810D-5134-4104-AA2B-4D12F6DBABF1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</p:spTree>
    <p:extLst>
      <p:ext uri="{BB962C8B-B14F-4D97-AF65-F5344CB8AC3E}">
        <p14:creationId xmlns:p14="http://schemas.microsoft.com/office/powerpoint/2010/main" val="2950186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722308B1-61A2-445F-A83E-46DAFE18D489}"/>
              </a:ext>
            </a:extLst>
          </p:cNvPr>
          <p:cNvSpPr txBox="1"/>
          <p:nvPr/>
        </p:nvSpPr>
        <p:spPr>
          <a:xfrm>
            <a:off x="4142503" y="1389634"/>
            <a:ext cx="586198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6350">
                  <a:noFill/>
                </a:ln>
                <a:effectLst/>
                <a:latin typeface="Futura Md BT" panose="020B0602020204020303" pitchFamily="34" charset="0"/>
              </a:rPr>
              <a:t>Personal Data</a:t>
            </a:r>
            <a:endParaRPr lang="it-IT" sz="2800" dirty="0">
              <a:ln w="6350">
                <a:noFill/>
              </a:ln>
              <a:effectLst/>
              <a:latin typeface="Futura Md BT" panose="020B0602020204020303" pitchFamily="34" charset="0"/>
            </a:endParaRPr>
          </a:p>
          <a:p>
            <a:r>
              <a:rPr lang="it-IT" sz="2400" dirty="0">
                <a:latin typeface="Futura Md BT" panose="020B0602020204020303" pitchFamily="34" charset="0"/>
                <a:cs typeface="Calibri Light"/>
              </a:rPr>
              <a:t>Acquisizione semi-automatica tramite script in Python (libreria </a:t>
            </a:r>
            <a:r>
              <a:rPr lang="it-IT" sz="2400" b="1" dirty="0" err="1">
                <a:latin typeface="Futura Md BT" panose="020B0602020204020303" pitchFamily="34" charset="0"/>
                <a:cs typeface="Calibri Light"/>
              </a:rPr>
              <a:t>OpenCv</a:t>
            </a:r>
            <a:r>
              <a:rPr lang="it-IT" sz="2400" dirty="0">
                <a:latin typeface="Futura Md BT" panose="020B0602020204020303" pitchFamily="34" charset="0"/>
                <a:cs typeface="Calibri Light"/>
              </a:rPr>
              <a:t>)</a:t>
            </a:r>
          </a:p>
          <a:p>
            <a:endParaRPr lang="it-IT" sz="2000" dirty="0">
              <a:latin typeface="Futura Md BT" panose="020B0602020204020303" pitchFamily="34" charset="0"/>
              <a:cs typeface="Calibri Light"/>
            </a:endParaRPr>
          </a:p>
          <a:p>
            <a:r>
              <a:rPr lang="it-IT" sz="2000" dirty="0">
                <a:latin typeface="Futura Md BT" panose="020B0602020204020303" pitchFamily="34" charset="0"/>
                <a:cs typeface="Calibri Light"/>
              </a:rPr>
              <a:t>Risultato: </a:t>
            </a:r>
            <a:r>
              <a:rPr lang="it-IT" sz="2000" dirty="0">
                <a:latin typeface="Futura Md BT" panose="020B0602020204020303" pitchFamily="34" charset="0"/>
              </a:rPr>
              <a:t>circa</a:t>
            </a:r>
            <a:r>
              <a:rPr lang="it-IT" sz="2000" dirty="0"/>
              <a:t> </a:t>
            </a:r>
            <a:r>
              <a:rPr lang="it-IT" sz="2000" dirty="0">
                <a:latin typeface="Futura Md BT" panose="020B0602020204020303" pitchFamily="34" charset="0"/>
                <a:cs typeface="Calibri Light"/>
              </a:rPr>
              <a:t>3’000 immagini a persona</a:t>
            </a:r>
            <a:endParaRPr lang="it-IT" sz="2000" b="1" dirty="0">
              <a:latin typeface="Futura Md BT" panose="020B0602020204020303" pitchFamily="34" charset="0"/>
              <a:cs typeface="Calibri Light"/>
            </a:endParaRPr>
          </a:p>
          <a:p>
            <a:endParaRPr lang="it-IT" sz="2500" dirty="0">
              <a:latin typeface="Futura Md BT" panose="020B0602020204020303" pitchFamily="34" charset="0"/>
            </a:endParaRPr>
          </a:p>
        </p:txBody>
      </p:sp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CC560527-A6F8-4C47-ADBC-E658501C7B6C}"/>
              </a:ext>
            </a:extLst>
          </p:cNvPr>
          <p:cNvCxnSpPr>
            <a:cxnSpLocks/>
          </p:cNvCxnSpPr>
          <p:nvPr/>
        </p:nvCxnSpPr>
        <p:spPr>
          <a:xfrm>
            <a:off x="4055293" y="1518406"/>
            <a:ext cx="0" cy="174878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asellaDiTesto 26">
            <a:extLst>
              <a:ext uri="{FF2B5EF4-FFF2-40B4-BE49-F238E27FC236}">
                <a16:creationId xmlns:a16="http://schemas.microsoft.com/office/drawing/2014/main" id="{300EA997-ACD9-4933-A190-87D64A545898}"/>
              </a:ext>
            </a:extLst>
          </p:cNvPr>
          <p:cNvSpPr txBox="1"/>
          <p:nvPr/>
        </p:nvSpPr>
        <p:spPr>
          <a:xfrm>
            <a:off x="4142503" y="4051656"/>
            <a:ext cx="5861985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b="1" dirty="0">
                <a:ln w="6350">
                  <a:noFill/>
                </a:ln>
                <a:latin typeface="Futura Md BT" panose="020B0602020204020303" pitchFamily="34" charset="0"/>
              </a:rPr>
              <a:t>Google </a:t>
            </a:r>
            <a:r>
              <a:rPr lang="it-IT" sz="3600" b="1" dirty="0" err="1">
                <a:ln w="6350">
                  <a:noFill/>
                </a:ln>
                <a:latin typeface="Futura Md BT" panose="020B0602020204020303" pitchFamily="34" charset="0"/>
              </a:rPr>
              <a:t>Scraping</a:t>
            </a:r>
            <a:endParaRPr lang="it-IT" sz="2800" dirty="0">
              <a:ln w="6350">
                <a:noFill/>
              </a:ln>
              <a:solidFill>
                <a:schemeClr val="bg1">
                  <a:lumMod val="95000"/>
                </a:schemeClr>
              </a:solidFill>
              <a:latin typeface="Futura Md BT" panose="020B0602020204020303" pitchFamily="34" charset="0"/>
            </a:endParaRPr>
          </a:p>
          <a:p>
            <a:r>
              <a:rPr lang="it-IT" sz="2400" dirty="0">
                <a:latin typeface="Futura Md BT" panose="020B0602020204020303" pitchFamily="34" charset="0"/>
                <a:cs typeface="Calibri Light"/>
              </a:rPr>
              <a:t>Query per </a:t>
            </a:r>
            <a:r>
              <a:rPr lang="it-IT" sz="2400" dirty="0" err="1">
                <a:latin typeface="Futura Md BT" panose="020B0602020204020303" pitchFamily="34" charset="0"/>
                <a:cs typeface="Calibri Light"/>
              </a:rPr>
              <a:t>scraping</a:t>
            </a:r>
            <a:r>
              <a:rPr lang="it-IT" sz="2400" dirty="0">
                <a:latin typeface="Futura Md BT" panose="020B0602020204020303" pitchFamily="34" charset="0"/>
                <a:cs typeface="Calibri Light"/>
              </a:rPr>
              <a:t> immagini wild </a:t>
            </a:r>
          </a:p>
          <a:p>
            <a:r>
              <a:rPr lang="it-IT" sz="2400" dirty="0">
                <a:latin typeface="Futura Md BT" panose="020B0602020204020303" pitchFamily="34" charset="0"/>
                <a:cs typeface="Calibri Light"/>
              </a:rPr>
              <a:t>da Google </a:t>
            </a:r>
          </a:p>
          <a:p>
            <a:endParaRPr lang="it-IT" sz="2000" dirty="0">
              <a:latin typeface="Futura Md BT" panose="020B0602020204020303" pitchFamily="34" charset="0"/>
              <a:cs typeface="Calibri Light"/>
            </a:endParaRPr>
          </a:p>
          <a:p>
            <a:r>
              <a:rPr lang="it-IT" sz="2000" dirty="0">
                <a:latin typeface="Futura Md BT" panose="020B0602020204020303" pitchFamily="34" charset="0"/>
                <a:cs typeface="Calibri Light"/>
              </a:rPr>
              <a:t>Risultato: circa 1’000 immagini</a:t>
            </a:r>
          </a:p>
        </p:txBody>
      </p:sp>
      <p:cxnSp>
        <p:nvCxnSpPr>
          <p:cNvPr id="28" name="Connettore diritto 27">
            <a:extLst>
              <a:ext uri="{FF2B5EF4-FFF2-40B4-BE49-F238E27FC236}">
                <a16:creationId xmlns:a16="http://schemas.microsoft.com/office/drawing/2014/main" id="{AD4B7880-0373-4F90-8A5E-F969BC4D9E2C}"/>
              </a:ext>
            </a:extLst>
          </p:cNvPr>
          <p:cNvCxnSpPr>
            <a:cxnSpLocks/>
          </p:cNvCxnSpPr>
          <p:nvPr/>
        </p:nvCxnSpPr>
        <p:spPr>
          <a:xfrm>
            <a:off x="4055293" y="4180428"/>
            <a:ext cx="0" cy="1748787"/>
          </a:xfrm>
          <a:prstGeom prst="line">
            <a:avLst/>
          </a:prstGeom>
          <a:ln w="190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po 49">
            <a:extLst>
              <a:ext uri="{FF2B5EF4-FFF2-40B4-BE49-F238E27FC236}">
                <a16:creationId xmlns:a16="http://schemas.microsoft.com/office/drawing/2014/main" id="{E07F42A6-1AE0-4516-B044-23A1BAF41154}"/>
              </a:ext>
            </a:extLst>
          </p:cNvPr>
          <p:cNvGrpSpPr/>
          <p:nvPr/>
        </p:nvGrpSpPr>
        <p:grpSpPr>
          <a:xfrm>
            <a:off x="2122325" y="4178542"/>
            <a:ext cx="1782674" cy="1745916"/>
            <a:chOff x="-4105820" y="2866748"/>
            <a:chExt cx="1782674" cy="1745916"/>
          </a:xfrm>
        </p:grpSpPr>
        <p:pic>
          <p:nvPicPr>
            <p:cNvPr id="51" name="Immagine 44" descr="Immagine che contiene persona, donna, guardando, capelli&#10;&#10;Descrizione generata con affidabilità molto elevata">
              <a:extLst>
                <a:ext uri="{FF2B5EF4-FFF2-40B4-BE49-F238E27FC236}">
                  <a16:creationId xmlns:a16="http://schemas.microsoft.com/office/drawing/2014/main" id="{830E4B7A-D49B-422E-B693-09A80E23A5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4098637" y="2866748"/>
              <a:ext cx="536944" cy="536943"/>
            </a:xfrm>
            <a:prstGeom prst="rect">
              <a:avLst/>
            </a:prstGeom>
          </p:spPr>
        </p:pic>
        <p:pic>
          <p:nvPicPr>
            <p:cNvPr id="52" name="Immagine 46" descr="Immagine che contiene persona, donna, abbigliamento, cibo&#10;&#10;Descrizione generata con affidabilità molto elevata">
              <a:extLst>
                <a:ext uri="{FF2B5EF4-FFF2-40B4-BE49-F238E27FC236}">
                  <a16:creationId xmlns:a16="http://schemas.microsoft.com/office/drawing/2014/main" id="{E5B49E91-3D66-4672-82A4-77F794D2B6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2860089" y="2867118"/>
              <a:ext cx="536943" cy="536943"/>
            </a:xfrm>
            <a:prstGeom prst="rect">
              <a:avLst/>
            </a:prstGeom>
          </p:spPr>
        </p:pic>
        <p:pic>
          <p:nvPicPr>
            <p:cNvPr id="53" name="Immagine 48" descr="Immagine che contiene persona, sorridente, uomo, cravatta&#10;&#10;Descrizione generata con affidabilità molto elevata">
              <a:extLst>
                <a:ext uri="{FF2B5EF4-FFF2-40B4-BE49-F238E27FC236}">
                  <a16:creationId xmlns:a16="http://schemas.microsoft.com/office/drawing/2014/main" id="{E18AED70-485A-42B4-A939-45CD9A15B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-3477434" y="2872323"/>
              <a:ext cx="536943" cy="536943"/>
            </a:xfrm>
            <a:prstGeom prst="rect">
              <a:avLst/>
            </a:prstGeom>
          </p:spPr>
        </p:pic>
        <p:pic>
          <p:nvPicPr>
            <p:cNvPr id="54" name="Immagine 53">
              <a:extLst>
                <a:ext uri="{FF2B5EF4-FFF2-40B4-BE49-F238E27FC236}">
                  <a16:creationId xmlns:a16="http://schemas.microsoft.com/office/drawing/2014/main" id="{DA35CB0C-10EE-4059-BC82-8605D431BCA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7434" y="3474815"/>
              <a:ext cx="536944" cy="536944"/>
            </a:xfrm>
            <a:prstGeom prst="rect">
              <a:avLst/>
            </a:prstGeom>
          </p:spPr>
        </p:pic>
        <p:pic>
          <p:nvPicPr>
            <p:cNvPr id="55" name="Immagine 54">
              <a:extLst>
                <a:ext uri="{FF2B5EF4-FFF2-40B4-BE49-F238E27FC236}">
                  <a16:creationId xmlns:a16="http://schemas.microsoft.com/office/drawing/2014/main" id="{C9BB2D4A-7641-4984-AA08-278556E8C9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03905" y="3470828"/>
              <a:ext cx="536943" cy="536943"/>
            </a:xfrm>
            <a:prstGeom prst="rect">
              <a:avLst/>
            </a:prstGeom>
          </p:spPr>
        </p:pic>
        <p:pic>
          <p:nvPicPr>
            <p:cNvPr id="56" name="Immagine 55">
              <a:extLst>
                <a:ext uri="{FF2B5EF4-FFF2-40B4-BE49-F238E27FC236}">
                  <a16:creationId xmlns:a16="http://schemas.microsoft.com/office/drawing/2014/main" id="{03BD2E74-58C1-43BB-9965-A6C36B422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477434" y="4075721"/>
              <a:ext cx="536943" cy="536943"/>
            </a:xfrm>
            <a:prstGeom prst="rect">
              <a:avLst/>
            </a:prstGeom>
          </p:spPr>
        </p:pic>
        <p:pic>
          <p:nvPicPr>
            <p:cNvPr id="57" name="Immagine 56">
              <a:extLst>
                <a:ext uri="{FF2B5EF4-FFF2-40B4-BE49-F238E27FC236}">
                  <a16:creationId xmlns:a16="http://schemas.microsoft.com/office/drawing/2014/main" id="{BF74B989-429E-4547-8622-5A452FF18CC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65689" y="3467834"/>
              <a:ext cx="536943" cy="536943"/>
            </a:xfrm>
            <a:prstGeom prst="rect">
              <a:avLst/>
            </a:prstGeom>
          </p:spPr>
        </p:pic>
        <p:pic>
          <p:nvPicPr>
            <p:cNvPr id="58" name="Immagine 57">
              <a:extLst>
                <a:ext uri="{FF2B5EF4-FFF2-40B4-BE49-F238E27FC236}">
                  <a16:creationId xmlns:a16="http://schemas.microsoft.com/office/drawing/2014/main" id="{924A5A5F-9CCB-46D0-91E7-6874583FF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4105820" y="4077734"/>
              <a:ext cx="534930" cy="534930"/>
            </a:xfrm>
            <a:prstGeom prst="rect">
              <a:avLst/>
            </a:prstGeom>
          </p:spPr>
        </p:pic>
        <p:pic>
          <p:nvPicPr>
            <p:cNvPr id="59" name="Immagine 58">
              <a:extLst>
                <a:ext uri="{FF2B5EF4-FFF2-40B4-BE49-F238E27FC236}">
                  <a16:creationId xmlns:a16="http://schemas.microsoft.com/office/drawing/2014/main" id="{34171FA1-E197-4018-87A9-8C0626760E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865743" y="4073714"/>
              <a:ext cx="534930" cy="534930"/>
            </a:xfrm>
            <a:prstGeom prst="rect">
              <a:avLst/>
            </a:prstGeom>
          </p:spPr>
        </p:pic>
      </p:grpSp>
      <p:grpSp>
        <p:nvGrpSpPr>
          <p:cNvPr id="4" name="Gruppo 3">
            <a:extLst>
              <a:ext uri="{FF2B5EF4-FFF2-40B4-BE49-F238E27FC236}">
                <a16:creationId xmlns:a16="http://schemas.microsoft.com/office/drawing/2014/main" id="{A83BED9B-B87F-43B0-947B-0BEFDF44296B}"/>
              </a:ext>
            </a:extLst>
          </p:cNvPr>
          <p:cNvGrpSpPr/>
          <p:nvPr/>
        </p:nvGrpSpPr>
        <p:grpSpPr>
          <a:xfrm>
            <a:off x="2129992" y="1515971"/>
            <a:ext cx="1770547" cy="1751648"/>
            <a:chOff x="2129992" y="1515971"/>
            <a:chExt cx="1770547" cy="1751648"/>
          </a:xfrm>
        </p:grpSpPr>
        <p:pic>
          <p:nvPicPr>
            <p:cNvPr id="29" name="Immagine 28" descr="Immagine che contiene persona, cravatta, uomo, interni&#10;&#10;Descrizione generata automaticamente">
              <a:extLst>
                <a:ext uri="{FF2B5EF4-FFF2-40B4-BE49-F238E27FC236}">
                  <a16:creationId xmlns:a16="http://schemas.microsoft.com/office/drawing/2014/main" id="{EB80BF54-0FCF-4059-A377-D55686FCE63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9992" y="2123022"/>
              <a:ext cx="534930" cy="534930"/>
            </a:xfrm>
            <a:prstGeom prst="rect">
              <a:avLst/>
            </a:prstGeom>
          </p:spPr>
        </p:pic>
        <p:pic>
          <p:nvPicPr>
            <p:cNvPr id="32" name="Immagine 31" descr="Immagine che contiene persona, interni, cravatta, abbigliamento&#10;&#10;Descrizione generata automaticamente">
              <a:extLst>
                <a:ext uri="{FF2B5EF4-FFF2-40B4-BE49-F238E27FC236}">
                  <a16:creationId xmlns:a16="http://schemas.microsoft.com/office/drawing/2014/main" id="{1281794A-55DB-43D9-9882-0487E3B9929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0191" y="2122659"/>
              <a:ext cx="534927" cy="534927"/>
            </a:xfrm>
            <a:prstGeom prst="rect">
              <a:avLst/>
            </a:prstGeom>
          </p:spPr>
        </p:pic>
        <p:pic>
          <p:nvPicPr>
            <p:cNvPr id="35" name="Immagine 34" descr="Immagine che contiene persona, interni, cravatta, uomo&#10;&#10;Descrizione generata automaticamente">
              <a:extLst>
                <a:ext uri="{FF2B5EF4-FFF2-40B4-BE49-F238E27FC236}">
                  <a16:creationId xmlns:a16="http://schemas.microsoft.com/office/drawing/2014/main" id="{D98126BF-DD78-4162-8CE7-C034395751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616" y="2122663"/>
              <a:ext cx="534923" cy="534923"/>
            </a:xfrm>
            <a:prstGeom prst="rect">
              <a:avLst/>
            </a:prstGeom>
          </p:spPr>
        </p:pic>
        <p:pic>
          <p:nvPicPr>
            <p:cNvPr id="38" name="Immagine 37" descr="Immagine che contiene persona, interni, cravatta, uomo&#10;&#10;Descrizione generata automaticamente">
              <a:extLst>
                <a:ext uri="{FF2B5EF4-FFF2-40B4-BE49-F238E27FC236}">
                  <a16:creationId xmlns:a16="http://schemas.microsoft.com/office/drawing/2014/main" id="{8577BD5B-A790-4DDD-A4A7-700956F9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3943" y="1518301"/>
              <a:ext cx="534923" cy="534923"/>
            </a:xfrm>
            <a:prstGeom prst="rect">
              <a:avLst/>
            </a:prstGeom>
          </p:spPr>
        </p:pic>
        <p:pic>
          <p:nvPicPr>
            <p:cNvPr id="41" name="Immagine 40" descr="Immagine che contiene persona, cravatta, posando, guardando&#10;&#10;Descrizione generata automaticamente">
              <a:extLst>
                <a:ext uri="{FF2B5EF4-FFF2-40B4-BE49-F238E27FC236}">
                  <a16:creationId xmlns:a16="http://schemas.microsoft.com/office/drawing/2014/main" id="{CAC5496E-C979-4C8C-A8B7-2E52D86A03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923" y="1519314"/>
              <a:ext cx="534922" cy="534922"/>
            </a:xfrm>
            <a:prstGeom prst="rect">
              <a:avLst/>
            </a:prstGeom>
          </p:spPr>
        </p:pic>
        <p:pic>
          <p:nvPicPr>
            <p:cNvPr id="44" name="Immagine 43" descr="Immagine che contiene interni, persona, abbigliamento, cravatta&#10;&#10;Descrizione generata automaticamente">
              <a:extLst>
                <a:ext uri="{FF2B5EF4-FFF2-40B4-BE49-F238E27FC236}">
                  <a16:creationId xmlns:a16="http://schemas.microsoft.com/office/drawing/2014/main" id="{35052CE9-C3AA-4E5E-B414-93286B475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616" y="1515971"/>
              <a:ext cx="534921" cy="534921"/>
            </a:xfrm>
            <a:prstGeom prst="rect">
              <a:avLst/>
            </a:prstGeom>
          </p:spPr>
        </p:pic>
        <p:pic>
          <p:nvPicPr>
            <p:cNvPr id="47" name="Immagine 46" descr="Immagine che contiene persona, occhiali, interni, indossando&#10;&#10;Descrizione generata automaticamente">
              <a:extLst>
                <a:ext uri="{FF2B5EF4-FFF2-40B4-BE49-F238E27FC236}">
                  <a16:creationId xmlns:a16="http://schemas.microsoft.com/office/drawing/2014/main" id="{7AC971B0-9B9F-425F-A84F-28D8E3875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30002" y="2732699"/>
              <a:ext cx="534920" cy="534920"/>
            </a:xfrm>
            <a:prstGeom prst="rect">
              <a:avLst/>
            </a:prstGeom>
          </p:spPr>
        </p:pic>
        <p:pic>
          <p:nvPicPr>
            <p:cNvPr id="60" name="Immagine 59" descr="Immagine che contiene persona, occhiali, interni, indossando&#10;&#10;Descrizione generata automaticamente">
              <a:extLst>
                <a:ext uri="{FF2B5EF4-FFF2-40B4-BE49-F238E27FC236}">
                  <a16:creationId xmlns:a16="http://schemas.microsoft.com/office/drawing/2014/main" id="{5DB3AFEB-F7F3-44AB-8F9B-A749956E8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65616" y="2729357"/>
              <a:ext cx="534921" cy="534921"/>
            </a:xfrm>
            <a:prstGeom prst="rect">
              <a:avLst/>
            </a:prstGeom>
          </p:spPr>
        </p:pic>
        <p:pic>
          <p:nvPicPr>
            <p:cNvPr id="61" name="Immagine 60" descr="Immagine che contiene persona, occhiali, indossando, occhialidasole&#10;&#10;Descrizione generata automaticamente">
              <a:extLst>
                <a:ext uri="{FF2B5EF4-FFF2-40B4-BE49-F238E27FC236}">
                  <a16:creationId xmlns:a16="http://schemas.microsoft.com/office/drawing/2014/main" id="{1A5A02C6-0A77-4663-A33F-321EB9BEC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45924" y="2729358"/>
              <a:ext cx="534920" cy="534920"/>
            </a:xfrm>
            <a:prstGeom prst="rect">
              <a:avLst/>
            </a:prstGeom>
          </p:spPr>
        </p:pic>
      </p:grp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18C909FB-B06E-4497-8BAB-04280EA9B18D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DATASET</a:t>
            </a:r>
          </a:p>
        </p:txBody>
      </p:sp>
    </p:spTree>
    <p:extLst>
      <p:ext uri="{BB962C8B-B14F-4D97-AF65-F5344CB8AC3E}">
        <p14:creationId xmlns:p14="http://schemas.microsoft.com/office/powerpoint/2010/main" val="35078352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 descr="Immagine che contiene persona, interni, uomo, soffitto&#10;&#10;Descrizione generata automaticamente">
            <a:extLst>
              <a:ext uri="{FF2B5EF4-FFF2-40B4-BE49-F238E27FC236}">
                <a16:creationId xmlns:a16="http://schemas.microsoft.com/office/drawing/2014/main" id="{99C8EB21-2D53-48EB-94CD-C0E1C23C1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0"/>
          <a:stretch/>
        </p:blipFill>
        <p:spPr>
          <a:xfrm>
            <a:off x="6012626" y="1497456"/>
            <a:ext cx="3794030" cy="244334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9CD5D94-B656-4C23-A52B-E93D44904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E2D7127-F205-4D64-8518-E44F3E7CDC1F}"/>
              </a:ext>
            </a:extLst>
          </p:cNvPr>
          <p:cNvGrpSpPr/>
          <p:nvPr/>
        </p:nvGrpSpPr>
        <p:grpSpPr>
          <a:xfrm>
            <a:off x="1295328" y="1880878"/>
            <a:ext cx="3521122" cy="1800811"/>
            <a:chOff x="1317687" y="1976927"/>
            <a:chExt cx="3521122" cy="1800811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E1A52B8E-9CFC-48FA-9C8E-0F83719F5E62}"/>
                </a:ext>
              </a:extLst>
            </p:cNvPr>
            <p:cNvSpPr txBox="1"/>
            <p:nvPr/>
          </p:nvSpPr>
          <p:spPr>
            <a:xfrm>
              <a:off x="1317687" y="2061168"/>
              <a:ext cx="35211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Script per </a:t>
              </a:r>
              <a:r>
                <a:rPr lang="it-IT" sz="2400" dirty="0" err="1">
                  <a:latin typeface="Futura Md BT" panose="020B0602020204020303" pitchFamily="34" charset="0"/>
                </a:rPr>
                <a:t>Cropping</a:t>
              </a:r>
              <a:endParaRPr lang="it-IT" sz="2400" dirty="0">
                <a:latin typeface="Futura Md BT" panose="020B0602020204020303" pitchFamily="34" charset="0"/>
              </a:endParaRPr>
            </a:p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(libreria: </a:t>
              </a:r>
              <a:r>
                <a:rPr lang="it-IT" sz="2400" dirty="0" err="1">
                  <a:latin typeface="Futura Md BT" panose="020B0602020204020303" pitchFamily="34" charset="0"/>
                </a:rPr>
                <a:t>OpenCV</a:t>
              </a:r>
              <a:r>
                <a:rPr lang="it-IT" sz="2400" dirty="0">
                  <a:latin typeface="Futura Md BT" panose="020B0602020204020303" pitchFamily="34" charset="0"/>
                </a:rPr>
                <a:t>)</a:t>
              </a:r>
              <a:endParaRPr lang="it-IT" sz="2400" dirty="0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58EB0E7A-1E8D-430F-8EB3-EBF59F9AABAC}"/>
                </a:ext>
              </a:extLst>
            </p:cNvPr>
            <p:cNvSpPr/>
            <p:nvPr/>
          </p:nvSpPr>
          <p:spPr>
            <a:xfrm>
              <a:off x="1587597" y="1976927"/>
              <a:ext cx="2981303" cy="180081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E204D6FB-9BF7-4EDD-B814-0AA7F665F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079" y="3028523"/>
              <a:ext cx="608723" cy="608723"/>
            </a:xfrm>
            <a:prstGeom prst="rect">
              <a:avLst/>
            </a:prstGeom>
          </p:spPr>
        </p:pic>
        <p:pic>
          <p:nvPicPr>
            <p:cNvPr id="12" name="Elemento grafico 11">
              <a:extLst>
                <a:ext uri="{FF2B5EF4-FFF2-40B4-BE49-F238E27FC236}">
                  <a16:creationId xmlns:a16="http://schemas.microsoft.com/office/drawing/2014/main" id="{FFAD10D6-7DFE-46A7-AF0E-70C47DCBE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22587"/>
            <a:stretch/>
          </p:blipFill>
          <p:spPr>
            <a:xfrm>
              <a:off x="3238882" y="2997475"/>
              <a:ext cx="691285" cy="658897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715476F-A971-4DBC-9894-DC84BDFBAD33}"/>
                </a:ext>
              </a:extLst>
            </p:cNvPr>
            <p:cNvSpPr txBox="1"/>
            <p:nvPr/>
          </p:nvSpPr>
          <p:spPr>
            <a:xfrm>
              <a:off x="2722506" y="3163987"/>
              <a:ext cx="543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Futura Md BT" panose="020B0602020204020303" pitchFamily="34" charset="0"/>
                </a:rPr>
                <a:t>+</a:t>
              </a:r>
              <a:endParaRPr lang="it-IT" dirty="0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DCC68CC-E13F-4B07-98A6-6CDEE4B59AD8}"/>
              </a:ext>
            </a:extLst>
          </p:cNvPr>
          <p:cNvGrpSpPr/>
          <p:nvPr/>
        </p:nvGrpSpPr>
        <p:grpSpPr>
          <a:xfrm>
            <a:off x="1557486" y="4636562"/>
            <a:ext cx="5172638" cy="1508437"/>
            <a:chOff x="539184" y="4097263"/>
            <a:chExt cx="5172638" cy="150843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8EA352A-EE8F-426F-A62A-56DB04236B1E}"/>
                </a:ext>
              </a:extLst>
            </p:cNvPr>
            <p:cNvSpPr txBox="1"/>
            <p:nvPr/>
          </p:nvSpPr>
          <p:spPr>
            <a:xfrm>
              <a:off x="557291" y="4201413"/>
              <a:ext cx="51545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Calibri" panose="020F0502020204030204" pitchFamily="34" charset="0"/>
                  <a:cs typeface="Calibri" panose="020F0502020204030204" pitchFamily="34" charset="0"/>
                </a:rPr>
                <a:t>●  </a:t>
              </a:r>
              <a:r>
                <a:rPr lang="it-IT" sz="2400" dirty="0">
                  <a:latin typeface="Futura Md BT" panose="020B0602020204020303" pitchFamily="34" charset="0"/>
                </a:rPr>
                <a:t>Scala di Grigi</a:t>
              </a:r>
              <a:endParaRPr lang="it-IT" dirty="0">
                <a:latin typeface="Futura Md BT" panose="020B0602020204020303" pitchFamily="34" charset="0"/>
              </a:endParaRPr>
            </a:p>
            <a:p>
              <a:r>
                <a:rPr lang="it-IT" dirty="0">
                  <a:latin typeface="Calibri" panose="020F0502020204030204" pitchFamily="34" charset="0"/>
                  <a:cs typeface="Calibri" panose="020F0502020204030204" pitchFamily="34" charset="0"/>
                </a:rPr>
                <a:t>●  </a:t>
              </a:r>
              <a:r>
                <a:rPr lang="it-IT" sz="2400" dirty="0" err="1">
                  <a:latin typeface="Futura Md BT" panose="020B0602020204020303" pitchFamily="34" charset="0"/>
                  <a:cs typeface="Calibri" panose="020F0502020204030204" pitchFamily="34" charset="0"/>
                </a:rPr>
                <a:t>Resize</a:t>
              </a:r>
              <a:r>
                <a:rPr lang="it-IT" sz="2400" dirty="0">
                  <a:latin typeface="Futura Md BT" panose="020B0602020204020303" pitchFamily="34" charset="0"/>
                  <a:cs typeface="Calibri" panose="020F0502020204030204" pitchFamily="34" charset="0"/>
                </a:rPr>
                <a:t> in 224x224 pixel</a:t>
              </a:r>
              <a:endParaRPr lang="it-IT" dirty="0">
                <a:latin typeface="Futura Md BT" panose="020B0602020204020303" pitchFamily="34" charset="0"/>
                <a:cs typeface="Calibri" panose="020F0502020204030204" pitchFamily="34" charset="0"/>
              </a:endParaRPr>
            </a:p>
            <a:p>
              <a:r>
                <a:rPr lang="it-IT" dirty="0">
                  <a:latin typeface="Calibri" panose="020F0502020204030204" pitchFamily="34" charset="0"/>
                  <a:cs typeface="Calibri" panose="020F0502020204030204" pitchFamily="34" charset="0"/>
                </a:rPr>
                <a:t>●  </a:t>
              </a:r>
              <a:r>
                <a:rPr lang="it-IT" sz="2400" dirty="0">
                  <a:latin typeface="Futura Md BT" panose="020B0602020204020303" pitchFamily="34" charset="0"/>
                </a:rPr>
                <a:t>haarcascade_frontalface_alt2.xml</a:t>
              </a:r>
              <a:endParaRPr lang="it-IT" dirty="0">
                <a:latin typeface="Futura Md BT" panose="020B0602020204020303" pitchFamily="34" charset="0"/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BFD4B7EC-7511-4F11-BFAB-8F4D03DE5225}"/>
                </a:ext>
              </a:extLst>
            </p:cNvPr>
            <p:cNvSpPr/>
            <p:nvPr/>
          </p:nvSpPr>
          <p:spPr>
            <a:xfrm>
              <a:off x="539184" y="4097263"/>
              <a:ext cx="5172638" cy="150843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D717214-DE1A-497B-9090-BD8023EF6E40}"/>
              </a:ext>
            </a:extLst>
          </p:cNvPr>
          <p:cNvGrpSpPr/>
          <p:nvPr/>
        </p:nvGrpSpPr>
        <p:grpSpPr>
          <a:xfrm>
            <a:off x="7821002" y="4847540"/>
            <a:ext cx="2813512" cy="1296537"/>
            <a:chOff x="6328171" y="4714680"/>
            <a:chExt cx="2813512" cy="1296537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C6DF81F-D363-4B96-B72B-64600472B69B}"/>
                </a:ext>
              </a:extLst>
            </p:cNvPr>
            <p:cNvSpPr txBox="1"/>
            <p:nvPr/>
          </p:nvSpPr>
          <p:spPr>
            <a:xfrm>
              <a:off x="6328171" y="4945045"/>
              <a:ext cx="28135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Ritaglio secondo </a:t>
              </a:r>
            </a:p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il </a:t>
              </a:r>
              <a:r>
                <a:rPr lang="it-IT" sz="2400" dirty="0" err="1">
                  <a:latin typeface="Futura Md BT" panose="020B0602020204020303" pitchFamily="34" charset="0"/>
                </a:rPr>
                <a:t>Bounding</a:t>
              </a:r>
              <a:r>
                <a:rPr lang="it-IT" sz="2400" dirty="0">
                  <a:latin typeface="Futura Md BT" panose="020B0602020204020303" pitchFamily="34" charset="0"/>
                </a:rPr>
                <a:t> Box</a:t>
              </a:r>
              <a:endParaRPr lang="it-IT" sz="2400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0E5D145B-1407-463C-B97F-6A2ADC7731FE}"/>
                </a:ext>
              </a:extLst>
            </p:cNvPr>
            <p:cNvSpPr/>
            <p:nvPr/>
          </p:nvSpPr>
          <p:spPr>
            <a:xfrm>
              <a:off x="6328172" y="4714680"/>
              <a:ext cx="2813511" cy="129653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6C4DC68-6435-4FD4-B01E-8417CFFAABB6}"/>
              </a:ext>
            </a:extLst>
          </p:cNvPr>
          <p:cNvSpPr txBox="1"/>
          <p:nvPr/>
        </p:nvSpPr>
        <p:spPr>
          <a:xfrm>
            <a:off x="7057261" y="1163455"/>
            <a:ext cx="168260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50" dirty="0">
                <a:latin typeface="Futura Md BT" panose="020B0602020204020303" pitchFamily="34" charset="0"/>
              </a:rPr>
              <a:t>Input image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6023DB6-E79C-472F-969A-623D61228B67}"/>
              </a:ext>
            </a:extLst>
          </p:cNvPr>
          <p:cNvCxnSpPr>
            <a:cxnSpLocks/>
          </p:cNvCxnSpPr>
          <p:nvPr/>
        </p:nvCxnSpPr>
        <p:spPr>
          <a:xfrm>
            <a:off x="3055890" y="3733014"/>
            <a:ext cx="0" cy="87368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A7D5F85A-0AD8-49C9-B824-0787AE63F91B}"/>
              </a:ext>
            </a:extLst>
          </p:cNvPr>
          <p:cNvCxnSpPr>
            <a:cxnSpLocks/>
          </p:cNvCxnSpPr>
          <p:nvPr/>
        </p:nvCxnSpPr>
        <p:spPr>
          <a:xfrm>
            <a:off x="6792754" y="5390781"/>
            <a:ext cx="96085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7549B3C-9846-4ADD-B28E-A50C88C0E6C7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CROPPING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76FF5482-4A89-4C83-B479-63AC04190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92" y="2331543"/>
            <a:ext cx="928800" cy="928800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79C1B89E-1BCB-42DC-AB9A-8D3AEBCAF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158">
            <a:off x="7315048" y="3110053"/>
            <a:ext cx="201138" cy="29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6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6 L 0.00052 -0.13519 L 0.07604 -0.13519 L 0.07604 0.00046 L -0.00013 0.00046 Z " pathEditMode="relative" rAng="0" ptsTypes="AAAAA">
                                      <p:cBhvr>
                                        <p:cTn id="12" dur="4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02" y="-67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magine 30" descr="Immagine che contiene persona, interni, uomo, soffitto&#10;&#10;Descrizione generata automaticamente">
            <a:extLst>
              <a:ext uri="{FF2B5EF4-FFF2-40B4-BE49-F238E27FC236}">
                <a16:creationId xmlns:a16="http://schemas.microsoft.com/office/drawing/2014/main" id="{99C8EB21-2D53-48EB-94CD-C0E1C23C10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0"/>
          <a:stretch/>
        </p:blipFill>
        <p:spPr>
          <a:xfrm>
            <a:off x="6012626" y="1497456"/>
            <a:ext cx="3794030" cy="2443345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A9CD5D94-B656-4C23-A52B-E93D44904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3" name="Gruppo 2">
            <a:extLst>
              <a:ext uri="{FF2B5EF4-FFF2-40B4-BE49-F238E27FC236}">
                <a16:creationId xmlns:a16="http://schemas.microsoft.com/office/drawing/2014/main" id="{BE2D7127-F205-4D64-8518-E44F3E7CDC1F}"/>
              </a:ext>
            </a:extLst>
          </p:cNvPr>
          <p:cNvGrpSpPr/>
          <p:nvPr/>
        </p:nvGrpSpPr>
        <p:grpSpPr>
          <a:xfrm>
            <a:off x="1295328" y="1880878"/>
            <a:ext cx="3521122" cy="1800811"/>
            <a:chOff x="1317687" y="1976927"/>
            <a:chExt cx="3521122" cy="1800811"/>
          </a:xfrm>
        </p:grpSpPr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E1A52B8E-9CFC-48FA-9C8E-0F83719F5E62}"/>
                </a:ext>
              </a:extLst>
            </p:cNvPr>
            <p:cNvSpPr txBox="1"/>
            <p:nvPr/>
          </p:nvSpPr>
          <p:spPr>
            <a:xfrm>
              <a:off x="1317687" y="2061168"/>
              <a:ext cx="35211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Script per </a:t>
              </a:r>
              <a:r>
                <a:rPr lang="it-IT" sz="2400" dirty="0" err="1">
                  <a:latin typeface="Futura Md BT" panose="020B0602020204020303" pitchFamily="34" charset="0"/>
                </a:rPr>
                <a:t>Cropping</a:t>
              </a:r>
              <a:endParaRPr lang="it-IT" sz="2400" dirty="0">
                <a:latin typeface="Futura Md BT" panose="020B0602020204020303" pitchFamily="34" charset="0"/>
              </a:endParaRPr>
            </a:p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(libreria: </a:t>
              </a:r>
              <a:r>
                <a:rPr lang="it-IT" sz="2400" dirty="0" err="1">
                  <a:latin typeface="Futura Md BT" panose="020B0602020204020303" pitchFamily="34" charset="0"/>
                </a:rPr>
                <a:t>OpenCV</a:t>
              </a:r>
              <a:r>
                <a:rPr lang="it-IT" sz="2400" dirty="0">
                  <a:latin typeface="Futura Md BT" panose="020B0602020204020303" pitchFamily="34" charset="0"/>
                </a:rPr>
                <a:t>)</a:t>
              </a:r>
              <a:endParaRPr lang="it-IT" sz="2400" dirty="0"/>
            </a:p>
          </p:txBody>
        </p:sp>
        <p:sp>
          <p:nvSpPr>
            <p:cNvPr id="36" name="Rettangolo 35">
              <a:extLst>
                <a:ext uri="{FF2B5EF4-FFF2-40B4-BE49-F238E27FC236}">
                  <a16:creationId xmlns:a16="http://schemas.microsoft.com/office/drawing/2014/main" id="{58EB0E7A-1E8D-430F-8EB3-EBF59F9AABAC}"/>
                </a:ext>
              </a:extLst>
            </p:cNvPr>
            <p:cNvSpPr/>
            <p:nvPr/>
          </p:nvSpPr>
          <p:spPr>
            <a:xfrm>
              <a:off x="1587597" y="1976927"/>
              <a:ext cx="2981303" cy="180081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  <p:pic>
          <p:nvPicPr>
            <p:cNvPr id="14" name="Immagine 13">
              <a:extLst>
                <a:ext uri="{FF2B5EF4-FFF2-40B4-BE49-F238E27FC236}">
                  <a16:creationId xmlns:a16="http://schemas.microsoft.com/office/drawing/2014/main" id="{E204D6FB-9BF7-4EDD-B814-0AA7F665F1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079" y="3028523"/>
              <a:ext cx="608723" cy="608723"/>
            </a:xfrm>
            <a:prstGeom prst="rect">
              <a:avLst/>
            </a:prstGeom>
          </p:spPr>
        </p:pic>
        <p:pic>
          <p:nvPicPr>
            <p:cNvPr id="12" name="Elemento grafico 11">
              <a:extLst>
                <a:ext uri="{FF2B5EF4-FFF2-40B4-BE49-F238E27FC236}">
                  <a16:creationId xmlns:a16="http://schemas.microsoft.com/office/drawing/2014/main" id="{FFAD10D6-7DFE-46A7-AF0E-70C47DCBEB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22587"/>
            <a:stretch/>
          </p:blipFill>
          <p:spPr>
            <a:xfrm>
              <a:off x="3238882" y="2997475"/>
              <a:ext cx="691285" cy="658897"/>
            </a:xfrm>
            <a:prstGeom prst="rect">
              <a:avLst/>
            </a:prstGeom>
          </p:spPr>
        </p:pic>
        <p:sp>
          <p:nvSpPr>
            <p:cNvPr id="16" name="CasellaDiTesto 15">
              <a:extLst>
                <a:ext uri="{FF2B5EF4-FFF2-40B4-BE49-F238E27FC236}">
                  <a16:creationId xmlns:a16="http://schemas.microsoft.com/office/drawing/2014/main" id="{0715476F-A971-4DBC-9894-DC84BDFBAD33}"/>
                </a:ext>
              </a:extLst>
            </p:cNvPr>
            <p:cNvSpPr txBox="1"/>
            <p:nvPr/>
          </p:nvSpPr>
          <p:spPr>
            <a:xfrm>
              <a:off x="2722506" y="3163987"/>
              <a:ext cx="543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Futura Md BT" panose="020B0602020204020303" pitchFamily="34" charset="0"/>
                </a:rPr>
                <a:t>+</a:t>
              </a:r>
              <a:endParaRPr lang="it-IT" dirty="0"/>
            </a:p>
          </p:txBody>
        </p:sp>
      </p:grpSp>
      <p:grpSp>
        <p:nvGrpSpPr>
          <p:cNvPr id="7" name="Gruppo 6">
            <a:extLst>
              <a:ext uri="{FF2B5EF4-FFF2-40B4-BE49-F238E27FC236}">
                <a16:creationId xmlns:a16="http://schemas.microsoft.com/office/drawing/2014/main" id="{4DCC68CC-E13F-4B07-98A6-6CDEE4B59AD8}"/>
              </a:ext>
            </a:extLst>
          </p:cNvPr>
          <p:cNvGrpSpPr/>
          <p:nvPr/>
        </p:nvGrpSpPr>
        <p:grpSpPr>
          <a:xfrm>
            <a:off x="1557486" y="4636562"/>
            <a:ext cx="5172638" cy="1508437"/>
            <a:chOff x="539184" y="4097263"/>
            <a:chExt cx="5172638" cy="1508437"/>
          </a:xfrm>
        </p:grpSpPr>
        <p:sp>
          <p:nvSpPr>
            <p:cNvPr id="34" name="CasellaDiTesto 33">
              <a:extLst>
                <a:ext uri="{FF2B5EF4-FFF2-40B4-BE49-F238E27FC236}">
                  <a16:creationId xmlns:a16="http://schemas.microsoft.com/office/drawing/2014/main" id="{78EA352A-EE8F-426F-A62A-56DB04236B1E}"/>
                </a:ext>
              </a:extLst>
            </p:cNvPr>
            <p:cNvSpPr txBox="1"/>
            <p:nvPr/>
          </p:nvSpPr>
          <p:spPr>
            <a:xfrm>
              <a:off x="557291" y="4201413"/>
              <a:ext cx="51545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Calibri" panose="020F0502020204030204" pitchFamily="34" charset="0"/>
                  <a:cs typeface="Calibri" panose="020F0502020204030204" pitchFamily="34" charset="0"/>
                </a:rPr>
                <a:t>●  </a:t>
              </a:r>
              <a:r>
                <a:rPr lang="it-IT" sz="2400" dirty="0">
                  <a:latin typeface="Futura Md BT" panose="020B0602020204020303" pitchFamily="34" charset="0"/>
                </a:rPr>
                <a:t>Scala di Grigi</a:t>
              </a:r>
              <a:endParaRPr lang="it-IT" dirty="0">
                <a:latin typeface="Futura Md BT" panose="020B0602020204020303" pitchFamily="34" charset="0"/>
              </a:endParaRPr>
            </a:p>
            <a:p>
              <a:r>
                <a:rPr lang="it-IT" dirty="0">
                  <a:latin typeface="Calibri" panose="020F0502020204030204" pitchFamily="34" charset="0"/>
                  <a:cs typeface="Calibri" panose="020F0502020204030204" pitchFamily="34" charset="0"/>
                </a:rPr>
                <a:t>●  </a:t>
              </a:r>
              <a:r>
                <a:rPr lang="it-IT" sz="2400" dirty="0" err="1">
                  <a:latin typeface="Futura Md BT" panose="020B0602020204020303" pitchFamily="34" charset="0"/>
                  <a:cs typeface="Calibri" panose="020F0502020204030204" pitchFamily="34" charset="0"/>
                </a:rPr>
                <a:t>Resize</a:t>
              </a:r>
              <a:r>
                <a:rPr lang="it-IT" sz="2400" dirty="0">
                  <a:latin typeface="Futura Md BT" panose="020B0602020204020303" pitchFamily="34" charset="0"/>
                  <a:cs typeface="Calibri" panose="020F0502020204030204" pitchFamily="34" charset="0"/>
                </a:rPr>
                <a:t> in 224x224 pixel</a:t>
              </a:r>
              <a:endParaRPr lang="it-IT" dirty="0">
                <a:latin typeface="Futura Md BT" panose="020B0602020204020303" pitchFamily="34" charset="0"/>
                <a:cs typeface="Calibri" panose="020F0502020204030204" pitchFamily="34" charset="0"/>
              </a:endParaRPr>
            </a:p>
            <a:p>
              <a:r>
                <a:rPr lang="it-IT" dirty="0">
                  <a:latin typeface="Calibri" panose="020F0502020204030204" pitchFamily="34" charset="0"/>
                  <a:cs typeface="Calibri" panose="020F0502020204030204" pitchFamily="34" charset="0"/>
                </a:rPr>
                <a:t>●  </a:t>
              </a:r>
              <a:r>
                <a:rPr lang="it-IT" sz="2400" dirty="0">
                  <a:latin typeface="Futura Md BT" panose="020B0602020204020303" pitchFamily="34" charset="0"/>
                </a:rPr>
                <a:t>haarcascade_frontalface_alt2.xml</a:t>
              </a:r>
              <a:endParaRPr lang="it-IT" dirty="0">
                <a:latin typeface="Futura Md BT" panose="020B0602020204020303" pitchFamily="34" charset="0"/>
              </a:endParaRPr>
            </a:p>
          </p:txBody>
        </p:sp>
        <p:sp>
          <p:nvSpPr>
            <p:cNvPr id="15" name="Rettangolo 14">
              <a:extLst>
                <a:ext uri="{FF2B5EF4-FFF2-40B4-BE49-F238E27FC236}">
                  <a16:creationId xmlns:a16="http://schemas.microsoft.com/office/drawing/2014/main" id="{BFD4B7EC-7511-4F11-BFAB-8F4D03DE5225}"/>
                </a:ext>
              </a:extLst>
            </p:cNvPr>
            <p:cNvSpPr/>
            <p:nvPr/>
          </p:nvSpPr>
          <p:spPr>
            <a:xfrm>
              <a:off x="539184" y="4097263"/>
              <a:ext cx="5172638" cy="150843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uppo 8">
            <a:extLst>
              <a:ext uri="{FF2B5EF4-FFF2-40B4-BE49-F238E27FC236}">
                <a16:creationId xmlns:a16="http://schemas.microsoft.com/office/drawing/2014/main" id="{ED717214-DE1A-497B-9090-BD8023EF6E40}"/>
              </a:ext>
            </a:extLst>
          </p:cNvPr>
          <p:cNvGrpSpPr/>
          <p:nvPr/>
        </p:nvGrpSpPr>
        <p:grpSpPr>
          <a:xfrm>
            <a:off x="7821002" y="4847540"/>
            <a:ext cx="2813512" cy="1296537"/>
            <a:chOff x="6328171" y="4714680"/>
            <a:chExt cx="2813512" cy="1296537"/>
          </a:xfrm>
        </p:grpSpPr>
        <p:sp>
          <p:nvSpPr>
            <p:cNvPr id="35" name="CasellaDiTesto 34">
              <a:extLst>
                <a:ext uri="{FF2B5EF4-FFF2-40B4-BE49-F238E27FC236}">
                  <a16:creationId xmlns:a16="http://schemas.microsoft.com/office/drawing/2014/main" id="{7C6DF81F-D363-4B96-B72B-64600472B69B}"/>
                </a:ext>
              </a:extLst>
            </p:cNvPr>
            <p:cNvSpPr txBox="1"/>
            <p:nvPr/>
          </p:nvSpPr>
          <p:spPr>
            <a:xfrm>
              <a:off x="6328171" y="4945045"/>
              <a:ext cx="28135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Ritaglio secondo </a:t>
              </a:r>
            </a:p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il </a:t>
              </a:r>
              <a:r>
                <a:rPr lang="it-IT" sz="2400" dirty="0" err="1">
                  <a:latin typeface="Futura Md BT" panose="020B0602020204020303" pitchFamily="34" charset="0"/>
                </a:rPr>
                <a:t>Bounding</a:t>
              </a:r>
              <a:r>
                <a:rPr lang="it-IT" sz="2400" dirty="0">
                  <a:latin typeface="Futura Md BT" panose="020B0602020204020303" pitchFamily="34" charset="0"/>
                </a:rPr>
                <a:t> Box</a:t>
              </a:r>
              <a:endParaRPr lang="it-IT" sz="2400" dirty="0"/>
            </a:p>
          </p:txBody>
        </p:sp>
        <p:sp>
          <p:nvSpPr>
            <p:cNvPr id="17" name="Rettangolo 16">
              <a:extLst>
                <a:ext uri="{FF2B5EF4-FFF2-40B4-BE49-F238E27FC236}">
                  <a16:creationId xmlns:a16="http://schemas.microsoft.com/office/drawing/2014/main" id="{0E5D145B-1407-463C-B97F-6A2ADC7731FE}"/>
                </a:ext>
              </a:extLst>
            </p:cNvPr>
            <p:cNvSpPr/>
            <p:nvPr/>
          </p:nvSpPr>
          <p:spPr>
            <a:xfrm>
              <a:off x="6328172" y="4714680"/>
              <a:ext cx="2813511" cy="129653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6C4DC68-6435-4FD4-B01E-8417CFFAABB6}"/>
              </a:ext>
            </a:extLst>
          </p:cNvPr>
          <p:cNvSpPr txBox="1"/>
          <p:nvPr/>
        </p:nvSpPr>
        <p:spPr>
          <a:xfrm>
            <a:off x="7057261" y="1163455"/>
            <a:ext cx="168260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50" dirty="0">
                <a:latin typeface="Futura Md BT" panose="020B0602020204020303" pitchFamily="34" charset="0"/>
              </a:rPr>
              <a:t>Input image</a:t>
            </a:r>
          </a:p>
        </p:txBody>
      </p:sp>
      <p:cxnSp>
        <p:nvCxnSpPr>
          <p:cNvPr id="27" name="Connettore 2 26">
            <a:extLst>
              <a:ext uri="{FF2B5EF4-FFF2-40B4-BE49-F238E27FC236}">
                <a16:creationId xmlns:a16="http://schemas.microsoft.com/office/drawing/2014/main" id="{56023DB6-E79C-472F-969A-623D61228B67}"/>
              </a:ext>
            </a:extLst>
          </p:cNvPr>
          <p:cNvCxnSpPr>
            <a:cxnSpLocks/>
          </p:cNvCxnSpPr>
          <p:nvPr/>
        </p:nvCxnSpPr>
        <p:spPr>
          <a:xfrm>
            <a:off x="3055890" y="3733014"/>
            <a:ext cx="0" cy="873689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ttore 2 28">
            <a:extLst>
              <a:ext uri="{FF2B5EF4-FFF2-40B4-BE49-F238E27FC236}">
                <a16:creationId xmlns:a16="http://schemas.microsoft.com/office/drawing/2014/main" id="{A7D5F85A-0AD8-49C9-B824-0787AE63F91B}"/>
              </a:ext>
            </a:extLst>
          </p:cNvPr>
          <p:cNvCxnSpPr>
            <a:cxnSpLocks/>
          </p:cNvCxnSpPr>
          <p:nvPr/>
        </p:nvCxnSpPr>
        <p:spPr>
          <a:xfrm>
            <a:off x="6792754" y="5390781"/>
            <a:ext cx="96085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37549B3C-9846-4ADD-B28E-A50C88C0E6C7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CROPPING</a:t>
            </a:r>
          </a:p>
        </p:txBody>
      </p:sp>
      <p:pic>
        <p:nvPicPr>
          <p:cNvPr id="30" name="Immagine 29">
            <a:extLst>
              <a:ext uri="{FF2B5EF4-FFF2-40B4-BE49-F238E27FC236}">
                <a16:creationId xmlns:a16="http://schemas.microsoft.com/office/drawing/2014/main" id="{76FF5482-4A89-4C83-B479-63AC0419065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6292" y="2331543"/>
            <a:ext cx="928800" cy="928800"/>
          </a:xfrm>
          <a:prstGeom prst="rect">
            <a:avLst/>
          </a:prstGeom>
        </p:spPr>
      </p:pic>
      <p:pic>
        <p:nvPicPr>
          <p:cNvPr id="39" name="Immagine 38">
            <a:extLst>
              <a:ext uri="{FF2B5EF4-FFF2-40B4-BE49-F238E27FC236}">
                <a16:creationId xmlns:a16="http://schemas.microsoft.com/office/drawing/2014/main" id="{79C1B89E-1BCB-42DC-AB9A-8D3AEBCAF8E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158">
            <a:off x="7315048" y="3110053"/>
            <a:ext cx="201138" cy="296518"/>
          </a:xfrm>
          <a:prstGeom prst="rect">
            <a:avLst/>
          </a:prstGeom>
        </p:spPr>
      </p:pic>
      <p:sp>
        <p:nvSpPr>
          <p:cNvPr id="32" name="Rettangolo 31">
            <a:extLst>
              <a:ext uri="{FF2B5EF4-FFF2-40B4-BE49-F238E27FC236}">
                <a16:creationId xmlns:a16="http://schemas.microsoft.com/office/drawing/2014/main" id="{F2B10363-106D-489B-ABA8-651D64A203DE}"/>
              </a:ext>
            </a:extLst>
          </p:cNvPr>
          <p:cNvSpPr/>
          <p:nvPr/>
        </p:nvSpPr>
        <p:spPr>
          <a:xfrm>
            <a:off x="7416292" y="2330063"/>
            <a:ext cx="928800" cy="9288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930891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magine 34" descr="Immagine che contiene persona, interni, uomo, soffitto&#10;&#10;Descrizione generata automaticamente">
            <a:extLst>
              <a:ext uri="{FF2B5EF4-FFF2-40B4-BE49-F238E27FC236}">
                <a16:creationId xmlns:a16="http://schemas.microsoft.com/office/drawing/2014/main" id="{BE1AC85E-9531-4017-B6DC-7530CD9951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00"/>
          <a:stretch/>
        </p:blipFill>
        <p:spPr>
          <a:xfrm>
            <a:off x="5050099" y="1497456"/>
            <a:ext cx="3794030" cy="2443345"/>
          </a:xfrm>
          <a:prstGeom prst="rect">
            <a:avLst/>
          </a:prstGeom>
        </p:spPr>
      </p:pic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F6C4DC68-6435-4FD4-B01E-8417CFFAABB6}"/>
              </a:ext>
            </a:extLst>
          </p:cNvPr>
          <p:cNvSpPr txBox="1"/>
          <p:nvPr/>
        </p:nvSpPr>
        <p:spPr>
          <a:xfrm>
            <a:off x="6090721" y="1163455"/>
            <a:ext cx="1682603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50" dirty="0">
                <a:latin typeface="Futura Md BT" panose="020B0602020204020303" pitchFamily="34" charset="0"/>
              </a:rPr>
              <a:t>Input image</a:t>
            </a:r>
          </a:p>
        </p:txBody>
      </p:sp>
      <p:sp>
        <p:nvSpPr>
          <p:cNvPr id="23" name="CasellaDiTesto 22">
            <a:extLst>
              <a:ext uri="{FF2B5EF4-FFF2-40B4-BE49-F238E27FC236}">
                <a16:creationId xmlns:a16="http://schemas.microsoft.com/office/drawing/2014/main" id="{A3516186-353C-4C59-B2F7-1BD6DDF05EF6}"/>
              </a:ext>
            </a:extLst>
          </p:cNvPr>
          <p:cNvSpPr txBox="1"/>
          <p:nvPr/>
        </p:nvSpPr>
        <p:spPr>
          <a:xfrm>
            <a:off x="9841597" y="1699813"/>
            <a:ext cx="168260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350" dirty="0" err="1">
                <a:latin typeface="Futura Md BT" panose="020B0602020204020303" pitchFamily="34" charset="0"/>
              </a:rPr>
              <a:t>Cropping</a:t>
            </a:r>
            <a:endParaRPr lang="it-IT" sz="1350" dirty="0">
              <a:latin typeface="Futura Md BT" panose="020B0602020204020303" pitchFamily="34" charset="0"/>
            </a:endParaRPr>
          </a:p>
        </p:txBody>
      </p:sp>
      <p:grpSp>
        <p:nvGrpSpPr>
          <p:cNvPr id="30" name="Gruppo 29">
            <a:extLst>
              <a:ext uri="{FF2B5EF4-FFF2-40B4-BE49-F238E27FC236}">
                <a16:creationId xmlns:a16="http://schemas.microsoft.com/office/drawing/2014/main" id="{54F2B338-F90C-49C9-8653-39819FDBC2C9}"/>
              </a:ext>
            </a:extLst>
          </p:cNvPr>
          <p:cNvGrpSpPr/>
          <p:nvPr/>
        </p:nvGrpSpPr>
        <p:grpSpPr>
          <a:xfrm>
            <a:off x="1107438" y="2140186"/>
            <a:ext cx="3521122" cy="1800811"/>
            <a:chOff x="1317687" y="1976927"/>
            <a:chExt cx="3521122" cy="1800811"/>
          </a:xfrm>
        </p:grpSpPr>
        <p:sp>
          <p:nvSpPr>
            <p:cNvPr id="31" name="CasellaDiTesto 30">
              <a:extLst>
                <a:ext uri="{FF2B5EF4-FFF2-40B4-BE49-F238E27FC236}">
                  <a16:creationId xmlns:a16="http://schemas.microsoft.com/office/drawing/2014/main" id="{27AB7180-C9D3-4C41-BC33-EA717724F794}"/>
                </a:ext>
              </a:extLst>
            </p:cNvPr>
            <p:cNvSpPr txBox="1"/>
            <p:nvPr/>
          </p:nvSpPr>
          <p:spPr>
            <a:xfrm>
              <a:off x="1317687" y="2061168"/>
              <a:ext cx="352112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Script per </a:t>
              </a:r>
              <a:r>
                <a:rPr lang="it-IT" sz="2400" dirty="0" err="1">
                  <a:latin typeface="Futura Md BT" panose="020B0602020204020303" pitchFamily="34" charset="0"/>
                </a:rPr>
                <a:t>Cropping</a:t>
              </a:r>
              <a:endParaRPr lang="it-IT" sz="2400" dirty="0">
                <a:latin typeface="Futura Md BT" panose="020B0602020204020303" pitchFamily="34" charset="0"/>
              </a:endParaRPr>
            </a:p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(libreria: </a:t>
              </a:r>
              <a:r>
                <a:rPr lang="it-IT" sz="2400" dirty="0" err="1">
                  <a:latin typeface="Futura Md BT" panose="020B0602020204020303" pitchFamily="34" charset="0"/>
                </a:rPr>
                <a:t>OpenCV</a:t>
              </a:r>
              <a:r>
                <a:rPr lang="it-IT" sz="2400" dirty="0">
                  <a:latin typeface="Futura Md BT" panose="020B0602020204020303" pitchFamily="34" charset="0"/>
                </a:rPr>
                <a:t>)</a:t>
              </a:r>
              <a:endParaRPr lang="it-IT" sz="2400" dirty="0"/>
            </a:p>
          </p:txBody>
        </p:sp>
        <p:sp>
          <p:nvSpPr>
            <p:cNvPr id="32" name="Rettangolo 31">
              <a:extLst>
                <a:ext uri="{FF2B5EF4-FFF2-40B4-BE49-F238E27FC236}">
                  <a16:creationId xmlns:a16="http://schemas.microsoft.com/office/drawing/2014/main" id="{02AC59B0-48F2-444A-AAF6-ED42EBEFF2AA}"/>
                </a:ext>
              </a:extLst>
            </p:cNvPr>
            <p:cNvSpPr/>
            <p:nvPr/>
          </p:nvSpPr>
          <p:spPr>
            <a:xfrm>
              <a:off x="1587597" y="1976927"/>
              <a:ext cx="2981303" cy="1800811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pic>
          <p:nvPicPr>
            <p:cNvPr id="33" name="Immagine 32">
              <a:extLst>
                <a:ext uri="{FF2B5EF4-FFF2-40B4-BE49-F238E27FC236}">
                  <a16:creationId xmlns:a16="http://schemas.microsoft.com/office/drawing/2014/main" id="{047797E8-11E6-4D7F-B0C6-758E49A7E1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1079" y="3028523"/>
              <a:ext cx="608723" cy="608723"/>
            </a:xfrm>
            <a:prstGeom prst="rect">
              <a:avLst/>
            </a:prstGeom>
          </p:spPr>
        </p:pic>
        <p:pic>
          <p:nvPicPr>
            <p:cNvPr id="37" name="Elemento grafico 36">
              <a:extLst>
                <a:ext uri="{FF2B5EF4-FFF2-40B4-BE49-F238E27FC236}">
                  <a16:creationId xmlns:a16="http://schemas.microsoft.com/office/drawing/2014/main" id="{CCE082DD-3B69-44F8-99BA-50709A5F14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b="22587"/>
            <a:stretch/>
          </p:blipFill>
          <p:spPr>
            <a:xfrm>
              <a:off x="3238882" y="2997475"/>
              <a:ext cx="691285" cy="658897"/>
            </a:xfrm>
            <a:prstGeom prst="rect">
              <a:avLst/>
            </a:prstGeom>
          </p:spPr>
        </p:pic>
        <p:sp>
          <p:nvSpPr>
            <p:cNvPr id="38" name="CasellaDiTesto 37">
              <a:extLst>
                <a:ext uri="{FF2B5EF4-FFF2-40B4-BE49-F238E27FC236}">
                  <a16:creationId xmlns:a16="http://schemas.microsoft.com/office/drawing/2014/main" id="{F23EB8B8-82C3-4770-8A64-71528E165C16}"/>
                </a:ext>
              </a:extLst>
            </p:cNvPr>
            <p:cNvSpPr txBox="1"/>
            <p:nvPr/>
          </p:nvSpPr>
          <p:spPr>
            <a:xfrm>
              <a:off x="2722506" y="3163987"/>
              <a:ext cx="543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dirty="0">
                  <a:latin typeface="Futura Md BT" panose="020B0602020204020303" pitchFamily="34" charset="0"/>
                </a:rPr>
                <a:t>+</a:t>
              </a:r>
              <a:endParaRPr lang="it-IT" dirty="0"/>
            </a:p>
          </p:txBody>
        </p:sp>
      </p:grpSp>
      <p:grpSp>
        <p:nvGrpSpPr>
          <p:cNvPr id="40" name="Gruppo 39">
            <a:extLst>
              <a:ext uri="{FF2B5EF4-FFF2-40B4-BE49-F238E27FC236}">
                <a16:creationId xmlns:a16="http://schemas.microsoft.com/office/drawing/2014/main" id="{5CDDA4CD-BC52-47E5-9190-8056C77F6A25}"/>
              </a:ext>
            </a:extLst>
          </p:cNvPr>
          <p:cNvGrpSpPr/>
          <p:nvPr/>
        </p:nvGrpSpPr>
        <p:grpSpPr>
          <a:xfrm>
            <a:off x="1369596" y="4636562"/>
            <a:ext cx="5172638" cy="1508437"/>
            <a:chOff x="539184" y="4097263"/>
            <a:chExt cx="5172638" cy="1508437"/>
          </a:xfrm>
        </p:grpSpPr>
        <p:sp>
          <p:nvSpPr>
            <p:cNvPr id="41" name="CasellaDiTesto 40">
              <a:extLst>
                <a:ext uri="{FF2B5EF4-FFF2-40B4-BE49-F238E27FC236}">
                  <a16:creationId xmlns:a16="http://schemas.microsoft.com/office/drawing/2014/main" id="{EE50BAA3-7D13-414A-B7F2-CE5FE4C1DD8C}"/>
                </a:ext>
              </a:extLst>
            </p:cNvPr>
            <p:cNvSpPr txBox="1"/>
            <p:nvPr/>
          </p:nvSpPr>
          <p:spPr>
            <a:xfrm>
              <a:off x="557291" y="4201413"/>
              <a:ext cx="515453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dirty="0">
                  <a:latin typeface="Calibri" panose="020F0502020204030204" pitchFamily="34" charset="0"/>
                  <a:cs typeface="Calibri" panose="020F0502020204030204" pitchFamily="34" charset="0"/>
                </a:rPr>
                <a:t>●  </a:t>
              </a:r>
              <a:r>
                <a:rPr lang="it-IT" sz="2400" dirty="0">
                  <a:latin typeface="Futura Md BT" panose="020B0602020204020303" pitchFamily="34" charset="0"/>
                </a:rPr>
                <a:t>Scala di Grigi</a:t>
              </a:r>
              <a:endParaRPr lang="it-IT" dirty="0">
                <a:latin typeface="Futura Md BT" panose="020B0602020204020303" pitchFamily="34" charset="0"/>
              </a:endParaRPr>
            </a:p>
            <a:p>
              <a:r>
                <a:rPr lang="it-IT" dirty="0">
                  <a:latin typeface="Calibri" panose="020F0502020204030204" pitchFamily="34" charset="0"/>
                  <a:cs typeface="Calibri" panose="020F0502020204030204" pitchFamily="34" charset="0"/>
                </a:rPr>
                <a:t>●  </a:t>
              </a:r>
              <a:r>
                <a:rPr lang="it-IT" sz="2400" dirty="0" err="1">
                  <a:latin typeface="Futura Md BT" panose="020B0602020204020303" pitchFamily="34" charset="0"/>
                  <a:cs typeface="Calibri" panose="020F0502020204030204" pitchFamily="34" charset="0"/>
                </a:rPr>
                <a:t>Resize</a:t>
              </a:r>
              <a:r>
                <a:rPr lang="it-IT" sz="2400" dirty="0">
                  <a:latin typeface="Futura Md BT" panose="020B0602020204020303" pitchFamily="34" charset="0"/>
                  <a:cs typeface="Calibri" panose="020F0502020204030204" pitchFamily="34" charset="0"/>
                </a:rPr>
                <a:t> in 224x224 pixel</a:t>
              </a:r>
              <a:endParaRPr lang="it-IT" dirty="0">
                <a:latin typeface="Futura Md BT" panose="020B0602020204020303" pitchFamily="34" charset="0"/>
                <a:cs typeface="Calibri" panose="020F0502020204030204" pitchFamily="34" charset="0"/>
              </a:endParaRPr>
            </a:p>
            <a:p>
              <a:r>
                <a:rPr lang="it-IT" dirty="0">
                  <a:latin typeface="Calibri" panose="020F0502020204030204" pitchFamily="34" charset="0"/>
                  <a:cs typeface="Calibri" panose="020F0502020204030204" pitchFamily="34" charset="0"/>
                </a:rPr>
                <a:t>●  </a:t>
              </a:r>
              <a:r>
                <a:rPr lang="it-IT" sz="2400" dirty="0">
                  <a:latin typeface="Futura Md BT" panose="020B0602020204020303" pitchFamily="34" charset="0"/>
                </a:rPr>
                <a:t>haarcascade_frontalface_alt2.xml</a:t>
              </a:r>
              <a:endParaRPr lang="it-IT" dirty="0">
                <a:latin typeface="Futura Md BT" panose="020B0602020204020303" pitchFamily="34" charset="0"/>
              </a:endParaRPr>
            </a:p>
          </p:txBody>
        </p:sp>
        <p:sp>
          <p:nvSpPr>
            <p:cNvPr id="42" name="Rettangolo 41">
              <a:extLst>
                <a:ext uri="{FF2B5EF4-FFF2-40B4-BE49-F238E27FC236}">
                  <a16:creationId xmlns:a16="http://schemas.microsoft.com/office/drawing/2014/main" id="{0F9FB49F-01F3-48C7-9DB0-A623B47A43A9}"/>
                </a:ext>
              </a:extLst>
            </p:cNvPr>
            <p:cNvSpPr/>
            <p:nvPr/>
          </p:nvSpPr>
          <p:spPr>
            <a:xfrm>
              <a:off x="539184" y="4097263"/>
              <a:ext cx="5172638" cy="150843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3" name="Gruppo 42">
            <a:extLst>
              <a:ext uri="{FF2B5EF4-FFF2-40B4-BE49-F238E27FC236}">
                <a16:creationId xmlns:a16="http://schemas.microsoft.com/office/drawing/2014/main" id="{88D36425-6200-4405-8151-DBA435F071F8}"/>
              </a:ext>
            </a:extLst>
          </p:cNvPr>
          <p:cNvGrpSpPr/>
          <p:nvPr/>
        </p:nvGrpSpPr>
        <p:grpSpPr>
          <a:xfrm>
            <a:off x="7821002" y="4847540"/>
            <a:ext cx="2813512" cy="1296537"/>
            <a:chOff x="6328171" y="4714680"/>
            <a:chExt cx="2813512" cy="1296537"/>
          </a:xfrm>
        </p:grpSpPr>
        <p:sp>
          <p:nvSpPr>
            <p:cNvPr id="44" name="CasellaDiTesto 43">
              <a:extLst>
                <a:ext uri="{FF2B5EF4-FFF2-40B4-BE49-F238E27FC236}">
                  <a16:creationId xmlns:a16="http://schemas.microsoft.com/office/drawing/2014/main" id="{9BC6558B-7B4D-40B4-A793-E9FC5C38C749}"/>
                </a:ext>
              </a:extLst>
            </p:cNvPr>
            <p:cNvSpPr txBox="1"/>
            <p:nvPr/>
          </p:nvSpPr>
          <p:spPr>
            <a:xfrm>
              <a:off x="6328171" y="4945045"/>
              <a:ext cx="2813511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Ritaglio secondo </a:t>
              </a:r>
            </a:p>
            <a:p>
              <a:pPr algn="ctr"/>
              <a:r>
                <a:rPr lang="it-IT" sz="2400" dirty="0">
                  <a:latin typeface="Futura Md BT" panose="020B0602020204020303" pitchFamily="34" charset="0"/>
                </a:rPr>
                <a:t>il </a:t>
              </a:r>
              <a:r>
                <a:rPr lang="it-IT" sz="2400" dirty="0" err="1">
                  <a:latin typeface="Futura Md BT" panose="020B0602020204020303" pitchFamily="34" charset="0"/>
                </a:rPr>
                <a:t>Bounding</a:t>
              </a:r>
              <a:r>
                <a:rPr lang="it-IT" sz="2400" dirty="0">
                  <a:latin typeface="Futura Md BT" panose="020B0602020204020303" pitchFamily="34" charset="0"/>
                </a:rPr>
                <a:t> Box</a:t>
              </a:r>
              <a:endParaRPr lang="it-IT" sz="2400" dirty="0"/>
            </a:p>
          </p:txBody>
        </p:sp>
        <p:sp>
          <p:nvSpPr>
            <p:cNvPr id="45" name="Rettangolo 44">
              <a:extLst>
                <a:ext uri="{FF2B5EF4-FFF2-40B4-BE49-F238E27FC236}">
                  <a16:creationId xmlns:a16="http://schemas.microsoft.com/office/drawing/2014/main" id="{F365F0F6-9940-4AA8-A76B-8D8A2F9C7125}"/>
                </a:ext>
              </a:extLst>
            </p:cNvPr>
            <p:cNvSpPr/>
            <p:nvPr/>
          </p:nvSpPr>
          <p:spPr>
            <a:xfrm>
              <a:off x="6328172" y="4714680"/>
              <a:ext cx="2813511" cy="1296537"/>
            </a:xfrm>
            <a:prstGeom prst="rect">
              <a:avLst/>
            </a:prstGeom>
            <a:noFill/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6" name="Connettore 2 45">
            <a:extLst>
              <a:ext uri="{FF2B5EF4-FFF2-40B4-BE49-F238E27FC236}">
                <a16:creationId xmlns:a16="http://schemas.microsoft.com/office/drawing/2014/main" id="{7A769AFD-4716-49FA-9206-FDCC7E96DE12}"/>
              </a:ext>
            </a:extLst>
          </p:cNvPr>
          <p:cNvCxnSpPr>
            <a:cxnSpLocks/>
          </p:cNvCxnSpPr>
          <p:nvPr/>
        </p:nvCxnSpPr>
        <p:spPr>
          <a:xfrm>
            <a:off x="2868000" y="3991101"/>
            <a:ext cx="0" cy="615602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Connettore 2 46">
            <a:extLst>
              <a:ext uri="{FF2B5EF4-FFF2-40B4-BE49-F238E27FC236}">
                <a16:creationId xmlns:a16="http://schemas.microsoft.com/office/drawing/2014/main" id="{87718C83-6AF6-4A3A-B30D-E5A198097399}"/>
              </a:ext>
            </a:extLst>
          </p:cNvPr>
          <p:cNvCxnSpPr>
            <a:cxnSpLocks/>
          </p:cNvCxnSpPr>
          <p:nvPr/>
        </p:nvCxnSpPr>
        <p:spPr>
          <a:xfrm>
            <a:off x="6607574" y="5390781"/>
            <a:ext cx="1146037" cy="0"/>
          </a:xfrm>
          <a:prstGeom prst="straightConnector1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CasellaDiTesto 33">
            <a:extLst>
              <a:ext uri="{FF2B5EF4-FFF2-40B4-BE49-F238E27FC236}">
                <a16:creationId xmlns:a16="http://schemas.microsoft.com/office/drawing/2014/main" id="{FA21FB4F-D7BF-47C6-9AAA-2D3A8782EE52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CROPPING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FA945E39-79BB-40AB-9D97-B742F73F746C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" r="625"/>
          <a:stretch/>
        </p:blipFill>
        <p:spPr>
          <a:xfrm>
            <a:off x="7381319" y="2052179"/>
            <a:ext cx="2496699" cy="1490000"/>
          </a:xfrm>
          <a:prstGeom prst="rect">
            <a:avLst/>
          </a:prstGeom>
        </p:spPr>
      </p:pic>
      <p:sp>
        <p:nvSpPr>
          <p:cNvPr id="48" name="Rettangolo 47">
            <a:extLst>
              <a:ext uri="{FF2B5EF4-FFF2-40B4-BE49-F238E27FC236}">
                <a16:creationId xmlns:a16="http://schemas.microsoft.com/office/drawing/2014/main" id="{EDB1EF04-5418-43BA-856B-14D53FBD2FB7}"/>
              </a:ext>
            </a:extLst>
          </p:cNvPr>
          <p:cNvSpPr/>
          <p:nvPr/>
        </p:nvSpPr>
        <p:spPr>
          <a:xfrm>
            <a:off x="6453765" y="2330063"/>
            <a:ext cx="928800" cy="928800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6" name="Immagine 35">
            <a:extLst>
              <a:ext uri="{FF2B5EF4-FFF2-40B4-BE49-F238E27FC236}">
                <a16:creationId xmlns:a16="http://schemas.microsoft.com/office/drawing/2014/main" id="{FE24EBE8-C825-41EC-809C-744510E6F7E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5158">
            <a:off x="6352521" y="3110053"/>
            <a:ext cx="201138" cy="296518"/>
          </a:xfrm>
          <a:prstGeom prst="rect">
            <a:avLst/>
          </a:prstGeom>
        </p:spPr>
      </p:pic>
      <p:pic>
        <p:nvPicPr>
          <p:cNvPr id="55" name="Immagine 54">
            <a:extLst>
              <a:ext uri="{FF2B5EF4-FFF2-40B4-BE49-F238E27FC236}">
                <a16:creationId xmlns:a16="http://schemas.microsoft.com/office/drawing/2014/main" id="{03DFD2B0-735C-4601-9A7C-EC68E7F949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1350" y="2007629"/>
            <a:ext cx="1598395" cy="159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7134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4ED0B1F7-D5A0-4424-B5E5-87E9327A877B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TRAIN-VALIDATION SPLIT</a:t>
            </a: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38A7EA03-6E6B-46D5-83C6-D9152A29687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dirty="0">
                <a:ln w="6350">
                  <a:noFill/>
                </a:ln>
                <a:latin typeface="Futura Md BT" panose="020B0602020204020303" pitchFamily="34" charset="0"/>
              </a:rPr>
              <a:t>Le circa 4’000 immagini così ottenute sono state suddivise in Training e </a:t>
            </a:r>
            <a:r>
              <a:rPr lang="it-IT" dirty="0" err="1">
                <a:ln w="6350">
                  <a:noFill/>
                </a:ln>
                <a:latin typeface="Futura Md BT" panose="020B0602020204020303" pitchFamily="34" charset="0"/>
              </a:rPr>
              <a:t>Validation</a:t>
            </a:r>
            <a:r>
              <a:rPr lang="it-IT" dirty="0">
                <a:ln w="6350">
                  <a:noFill/>
                </a:ln>
                <a:latin typeface="Futura Md BT" panose="020B0602020204020303" pitchFamily="34" charset="0"/>
              </a:rPr>
              <a:t> set, con percentuali rispettivamente del 75% e del 25%.</a:t>
            </a:r>
          </a:p>
          <a:p>
            <a:endParaRPr lang="it-IT" dirty="0">
              <a:ln w="6350">
                <a:noFill/>
              </a:ln>
              <a:latin typeface="Futura Md BT" panose="020B0602020204020303" pitchFamily="34" charset="0"/>
            </a:endParaRPr>
          </a:p>
          <a:p>
            <a:pPr marL="0" indent="0">
              <a:buNone/>
            </a:pPr>
            <a:r>
              <a:rPr lang="it-IT" dirty="0">
                <a:ln w="6350">
                  <a:noFill/>
                </a:ln>
                <a:latin typeface="Futura Md BT" panose="020B0602020204020303" pitchFamily="34" charset="0"/>
              </a:rPr>
              <a:t>Successivamente, son state acquisite circa 10 foto a persona e ne sono state scaricate altrettante da Google per costituire il Test set.</a:t>
            </a:r>
          </a:p>
          <a:p>
            <a:pPr marL="0" indent="0">
              <a:buNone/>
            </a:pPr>
            <a:r>
              <a:rPr lang="it-IT" dirty="0">
                <a:ln w="6350">
                  <a:noFill/>
                </a:ln>
                <a:latin typeface="Futura Md BT" panose="020B0602020204020303" pitchFamily="34" charset="0"/>
              </a:rPr>
              <a:t>Per evitare che il modello </a:t>
            </a:r>
            <a:r>
              <a:rPr lang="it-IT" dirty="0" err="1">
                <a:ln w="6350">
                  <a:noFill/>
                </a:ln>
                <a:latin typeface="Futura Md BT" panose="020B0602020204020303" pitchFamily="34" charset="0"/>
              </a:rPr>
              <a:t>overfittasse</a:t>
            </a:r>
            <a:r>
              <a:rPr lang="it-IT" dirty="0">
                <a:ln w="6350">
                  <a:noFill/>
                </a:ln>
                <a:latin typeface="Futura Md BT" panose="020B0602020204020303" pitchFamily="34" charset="0"/>
              </a:rPr>
              <a:t> su elementi non legati ai volti, son state cambiate le condizioni di acquisizione (ora, giorno, espressione, …)</a:t>
            </a:r>
            <a:endParaRPr lang="it-IT" dirty="0"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822775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uppo 2">
            <a:extLst>
              <a:ext uri="{FF2B5EF4-FFF2-40B4-BE49-F238E27FC236}">
                <a16:creationId xmlns:a16="http://schemas.microsoft.com/office/drawing/2014/main" id="{A7358E7C-1A1B-4188-80B6-59B61E06D642}"/>
              </a:ext>
            </a:extLst>
          </p:cNvPr>
          <p:cNvGrpSpPr/>
          <p:nvPr/>
        </p:nvGrpSpPr>
        <p:grpSpPr>
          <a:xfrm>
            <a:off x="4370703" y="4949688"/>
            <a:ext cx="1173774" cy="1335048"/>
            <a:chOff x="9696414" y="1926874"/>
            <a:chExt cx="1173774" cy="1335048"/>
          </a:xfrm>
        </p:grpSpPr>
        <p:sp>
          <p:nvSpPr>
            <p:cNvPr id="35" name="Rettangolo 34">
              <a:extLst>
                <a:ext uri="{FF2B5EF4-FFF2-40B4-BE49-F238E27FC236}">
                  <a16:creationId xmlns:a16="http://schemas.microsoft.com/office/drawing/2014/main" id="{9CBE8013-A85F-4C49-A962-9190B0BA52C2}"/>
                </a:ext>
              </a:extLst>
            </p:cNvPr>
            <p:cNvSpPr/>
            <p:nvPr/>
          </p:nvSpPr>
          <p:spPr>
            <a:xfrm>
              <a:off x="9755908" y="2204510"/>
              <a:ext cx="1054786" cy="1057412"/>
            </a:xfrm>
            <a:prstGeom prst="rect">
              <a:avLst/>
            </a:prstGeom>
            <a:solidFill>
              <a:schemeClr val="accent5">
                <a:lumMod val="20000"/>
                <a:lumOff val="80000"/>
                <a:alpha val="25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/>
            </a:p>
          </p:txBody>
        </p:sp>
        <p:sp>
          <p:nvSpPr>
            <p:cNvPr id="2" name="CasellaDiTesto 1">
              <a:extLst>
                <a:ext uri="{FF2B5EF4-FFF2-40B4-BE49-F238E27FC236}">
                  <a16:creationId xmlns:a16="http://schemas.microsoft.com/office/drawing/2014/main" id="{FD29288E-C079-4775-A756-80DED37DB42C}"/>
                </a:ext>
              </a:extLst>
            </p:cNvPr>
            <p:cNvSpPr txBox="1"/>
            <p:nvPr/>
          </p:nvSpPr>
          <p:spPr>
            <a:xfrm>
              <a:off x="9696414" y="1926874"/>
              <a:ext cx="117377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it-IT" sz="1400" dirty="0">
                  <a:solidFill>
                    <a:schemeClr val="accent1">
                      <a:lumMod val="75000"/>
                    </a:schemeClr>
                  </a:solidFill>
                  <a:latin typeface="Futura Md BT" panose="020B0602020204020303" pitchFamily="34" charset="0"/>
                </a:rPr>
                <a:t>ORIGINALE</a:t>
              </a:r>
            </a:p>
          </p:txBody>
        </p:sp>
      </p:grpSp>
      <p:sp>
        <p:nvSpPr>
          <p:cNvPr id="49" name="Segnaposto contenuto 2">
            <a:extLst>
              <a:ext uri="{FF2B5EF4-FFF2-40B4-BE49-F238E27FC236}">
                <a16:creationId xmlns:a16="http://schemas.microsoft.com/office/drawing/2014/main" id="{36292547-F375-452A-A387-936EF6AED4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5672" y="1712496"/>
            <a:ext cx="3957205" cy="25724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Futura Md BT" panose="020B0602020204020303" pitchFamily="34" charset="0"/>
                <a:ea typeface="+mn-lt"/>
                <a:cs typeface="+mn-lt"/>
              </a:rPr>
              <a:t>Creazione di una pipe che andasse ad aumentare le dimensioni del training set</a:t>
            </a:r>
            <a:br>
              <a:rPr lang="it-IT" sz="2000" dirty="0">
                <a:latin typeface="Futura Md BT" panose="020B0602020204020303" pitchFamily="34" charset="0"/>
                <a:ea typeface="+mn-lt"/>
                <a:cs typeface="+mn-lt"/>
              </a:rPr>
            </a:br>
            <a:r>
              <a:rPr lang="it-IT" sz="2000" dirty="0">
                <a:latin typeface="Futura Md BT" panose="020B0602020204020303" pitchFamily="34" charset="0"/>
                <a:ea typeface="+mn-lt"/>
                <a:cs typeface="+mn-lt"/>
              </a:rPr>
              <a:t>(libreria: </a:t>
            </a:r>
            <a:r>
              <a:rPr lang="it-IT" sz="2000" dirty="0" err="1">
                <a:latin typeface="Futura Md BT" panose="020B0602020204020303" pitchFamily="34" charset="0"/>
                <a:ea typeface="+mn-lt"/>
                <a:cs typeface="+mn-lt"/>
              </a:rPr>
              <a:t>albumentations</a:t>
            </a:r>
            <a:r>
              <a:rPr lang="it-IT" sz="2000" dirty="0">
                <a:latin typeface="Futura Md BT" panose="020B0602020204020303" pitchFamily="34" charset="0"/>
                <a:ea typeface="+mn-lt"/>
                <a:cs typeface="+mn-lt"/>
              </a:rPr>
              <a:t>)</a:t>
            </a:r>
          </a:p>
          <a:p>
            <a:pPr marL="0" indent="0">
              <a:lnSpc>
                <a:spcPct val="100000"/>
              </a:lnSpc>
              <a:buNone/>
            </a:pPr>
            <a:endParaRPr lang="it-IT" sz="2000" dirty="0">
              <a:latin typeface="Futura Md BT" panose="020B0602020204020303" pitchFamily="34" charset="0"/>
              <a:ea typeface="+mn-lt"/>
              <a:cs typeface="+mn-lt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it-IT" sz="2000" dirty="0">
                <a:latin typeface="Futura Md BT" panose="020B0602020204020303" pitchFamily="34" charset="0"/>
                <a:ea typeface="+mn-lt"/>
                <a:cs typeface="+mn-lt"/>
              </a:rPr>
              <a:t>Così facendo, si è arrivati a un totale di circa 12’000 foto.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53CB5FC-E1FC-4548-9109-4A2CC81307BD}"/>
              </a:ext>
            </a:extLst>
          </p:cNvPr>
          <p:cNvSpPr txBox="1"/>
          <p:nvPr/>
        </p:nvSpPr>
        <p:spPr>
          <a:xfrm>
            <a:off x="6440186" y="4927386"/>
            <a:ext cx="594217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utura Md BT" panose="020B0602020204020303" pitchFamily="34" charset="0"/>
                <a:ea typeface="+mn-lt"/>
                <a:cs typeface="+mn-lt"/>
              </a:rPr>
              <a:t>Filtri applicati:</a:t>
            </a:r>
          </a:p>
          <a:p>
            <a:endParaRPr lang="it-IT" sz="1000" dirty="0">
              <a:latin typeface="Futura Md BT" panose="020B0602020204020303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it-IT" dirty="0">
                <a:latin typeface="Futura Md BT" panose="020B0602020204020303" pitchFamily="34" charset="0"/>
                <a:ea typeface="+mn-lt"/>
                <a:cs typeface="+mn-lt"/>
              </a:rPr>
              <a:t>  - </a:t>
            </a:r>
            <a:r>
              <a:rPr lang="it-IT" sz="2000" b="1" dirty="0">
                <a:latin typeface="Futura Md BT" panose="020B0602020204020303" pitchFamily="34" charset="0"/>
                <a:ea typeface="+mn-lt"/>
                <a:cs typeface="+mn-lt"/>
              </a:rPr>
              <a:t>Illuminazione/Contrasto</a:t>
            </a:r>
            <a:endParaRPr lang="it-IT" sz="2000" b="1" dirty="0">
              <a:latin typeface="Futura Md BT" panose="020B0602020204020303" pitchFamily="34" charset="0"/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it-IT" sz="2000" dirty="0">
                <a:latin typeface="Futura Md BT" panose="020B0602020204020303" pitchFamily="34" charset="0"/>
                <a:ea typeface="+mn-lt"/>
                <a:cs typeface="+mn-lt"/>
              </a:rPr>
              <a:t>  - </a:t>
            </a:r>
            <a:r>
              <a:rPr lang="it-IT" sz="2000" b="1" dirty="0" err="1">
                <a:latin typeface="Futura Md BT" panose="020B0602020204020303" pitchFamily="34" charset="0"/>
                <a:ea typeface="+mn-lt"/>
                <a:cs typeface="+mn-lt"/>
              </a:rPr>
              <a:t>Gaussian</a:t>
            </a:r>
            <a:r>
              <a:rPr lang="it-IT" sz="2000" b="1" dirty="0">
                <a:latin typeface="Futura Md BT" panose="020B0602020204020303" pitchFamily="34" charset="0"/>
                <a:ea typeface="+mn-lt"/>
                <a:cs typeface="+mn-lt"/>
              </a:rPr>
              <a:t> </a:t>
            </a:r>
            <a:r>
              <a:rPr lang="it-IT" sz="2000" b="1" dirty="0" err="1">
                <a:latin typeface="Futura Md BT" panose="020B0602020204020303" pitchFamily="34" charset="0"/>
                <a:ea typeface="+mn-lt"/>
                <a:cs typeface="+mn-lt"/>
              </a:rPr>
              <a:t>Noise</a:t>
            </a:r>
            <a:endParaRPr lang="it-IT" sz="2000" b="1" dirty="0">
              <a:latin typeface="Futura Md BT" panose="020B0602020204020303" pitchFamily="34" charset="0"/>
              <a:ea typeface="+mn-lt"/>
              <a:cs typeface="+mn-lt"/>
            </a:endParaRPr>
          </a:p>
          <a:p>
            <a:pPr>
              <a:lnSpc>
                <a:spcPct val="100000"/>
              </a:lnSpc>
            </a:pPr>
            <a:r>
              <a:rPr lang="it-IT" sz="2000" b="1" dirty="0">
                <a:latin typeface="Futura Md BT" panose="020B0602020204020303" pitchFamily="34" charset="0"/>
                <a:cs typeface="Calibri" panose="020F0502020204030204"/>
              </a:rPr>
              <a:t>  - Rotazione</a:t>
            </a:r>
          </a:p>
          <a:p>
            <a:endParaRPr lang="it-IT" dirty="0"/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B20D3D-D44E-4520-97BF-72D02709DA46}"/>
              </a:ext>
            </a:extLst>
          </p:cNvPr>
          <p:cNvSpPr txBox="1"/>
          <p:nvPr/>
        </p:nvSpPr>
        <p:spPr>
          <a:xfrm>
            <a:off x="6879534" y="1040193"/>
            <a:ext cx="8467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Futura Md BT" panose="020B0602020204020303" pitchFamily="34" charset="0"/>
              </a:rPr>
              <a:t>TO…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55854D0D-5432-4130-AFB0-D9CEC5C7C2D1}"/>
              </a:ext>
            </a:extLst>
          </p:cNvPr>
          <p:cNvSpPr txBox="1"/>
          <p:nvPr/>
        </p:nvSpPr>
        <p:spPr>
          <a:xfrm>
            <a:off x="5505492" y="1040193"/>
            <a:ext cx="1085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atin typeface="Futura Md BT" panose="020B0602020204020303" pitchFamily="34" charset="0"/>
              </a:rPr>
              <a:t>FROM…</a:t>
            </a:r>
            <a:endParaRPr lang="it-IT" sz="1600" dirty="0"/>
          </a:p>
        </p:txBody>
      </p:sp>
      <p:pic>
        <p:nvPicPr>
          <p:cNvPr id="150" name="Immagine 149">
            <a:extLst>
              <a:ext uri="{FF2B5EF4-FFF2-40B4-BE49-F238E27FC236}">
                <a16:creationId xmlns:a16="http://schemas.microsoft.com/office/drawing/2014/main" id="{81CD6BF8-850A-4986-A596-FE9B2D460B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327615" y="2443015"/>
            <a:ext cx="2191290" cy="337463"/>
          </a:xfrm>
          <a:prstGeom prst="rect">
            <a:avLst/>
          </a:prstGeom>
        </p:spPr>
      </p:pic>
      <p:sp>
        <p:nvSpPr>
          <p:cNvPr id="151" name="CasellaDiTesto 150">
            <a:extLst>
              <a:ext uri="{FF2B5EF4-FFF2-40B4-BE49-F238E27FC236}">
                <a16:creationId xmlns:a16="http://schemas.microsoft.com/office/drawing/2014/main" id="{ED603FAD-3228-4206-8FB6-EA865E642502}"/>
              </a:ext>
            </a:extLst>
          </p:cNvPr>
          <p:cNvSpPr txBox="1"/>
          <p:nvPr/>
        </p:nvSpPr>
        <p:spPr>
          <a:xfrm>
            <a:off x="10720140" y="2540288"/>
            <a:ext cx="8454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800" dirty="0">
                <a:solidFill>
                  <a:schemeClr val="bg1">
                    <a:lumMod val="65000"/>
                  </a:schemeClr>
                </a:solidFill>
                <a:latin typeface="Futura Md BT" panose="020B0602020204020303" pitchFamily="34" charset="0"/>
              </a:rPr>
              <a:t>4x</a:t>
            </a:r>
            <a:endParaRPr lang="it-IT" dirty="0">
              <a:solidFill>
                <a:schemeClr val="bg1">
                  <a:lumMod val="65000"/>
                </a:schemeClr>
              </a:solidFill>
              <a:latin typeface="Futura Md BT" panose="020B0602020204020303" pitchFamily="34" charset="0"/>
            </a:endParaRPr>
          </a:p>
        </p:txBody>
      </p:sp>
      <p:cxnSp>
        <p:nvCxnSpPr>
          <p:cNvPr id="153" name="Connettore diritto 152">
            <a:extLst>
              <a:ext uri="{FF2B5EF4-FFF2-40B4-BE49-F238E27FC236}">
                <a16:creationId xmlns:a16="http://schemas.microsoft.com/office/drawing/2014/main" id="{CB1E8F93-8E60-466D-BDAF-8E7CD72A2AD7}"/>
              </a:ext>
            </a:extLst>
          </p:cNvPr>
          <p:cNvCxnSpPr>
            <a:cxnSpLocks/>
          </p:cNvCxnSpPr>
          <p:nvPr/>
        </p:nvCxnSpPr>
        <p:spPr>
          <a:xfrm>
            <a:off x="6632027" y="1431995"/>
            <a:ext cx="0" cy="3124937"/>
          </a:xfrm>
          <a:prstGeom prst="line">
            <a:avLst/>
          </a:prstGeom>
          <a:ln w="22225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CasellaDiTesto 81">
            <a:extLst>
              <a:ext uri="{FF2B5EF4-FFF2-40B4-BE49-F238E27FC236}">
                <a16:creationId xmlns:a16="http://schemas.microsoft.com/office/drawing/2014/main" id="{8DE8AA7A-2E89-4132-8E28-5454387E2A43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DATA AUGMENTATION</a:t>
            </a:r>
          </a:p>
        </p:txBody>
      </p:sp>
      <p:pic>
        <p:nvPicPr>
          <p:cNvPr id="16" name="Immagine 15" descr="Immagine che contiene tavolo, specchio&#10;&#10;Descrizione generata automaticamente">
            <a:extLst>
              <a:ext uri="{FF2B5EF4-FFF2-40B4-BE49-F238E27FC236}">
                <a16:creationId xmlns:a16="http://schemas.microsoft.com/office/drawing/2014/main" id="{08C3E1A9-0A66-4DDF-9622-B73DCB4AF2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698" b="93034" l="10000" r="90000">
                        <a14:foregroundMark x1="46413" y1="6698" x2="49022" y2="9042"/>
                        <a14:foregroundMark x1="49891" y1="90422" x2="47283" y2="93034"/>
                        <a14:foregroundMark x1="47283" y1="93034" x2="47283" y2="9303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8638" y="1626808"/>
            <a:ext cx="1209797" cy="2658130"/>
          </a:xfrm>
          <a:prstGeom prst="rect">
            <a:avLst/>
          </a:prstGeom>
        </p:spPr>
      </p:pic>
      <p:pic>
        <p:nvPicPr>
          <p:cNvPr id="91" name="Immagine 90" descr="Immagine che contiene interni, uomo, persona, guardando&#10;&#10;Descrizione generata automaticamente">
            <a:extLst>
              <a:ext uri="{FF2B5EF4-FFF2-40B4-BE49-F238E27FC236}">
                <a16:creationId xmlns:a16="http://schemas.microsoft.com/office/drawing/2014/main" id="{5E1EA0A4-69E5-48F8-A2DB-49293D334B1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4"/>
          <a:stretch/>
        </p:blipFill>
        <p:spPr>
          <a:xfrm>
            <a:off x="2399357" y="5288049"/>
            <a:ext cx="960089" cy="945946"/>
          </a:xfrm>
          <a:prstGeom prst="rect">
            <a:avLst/>
          </a:prstGeom>
        </p:spPr>
      </p:pic>
      <p:pic>
        <p:nvPicPr>
          <p:cNvPr id="92" name="Immagine 91" descr="Immagine che contiene interni, persona, uomo, guardando&#10;&#10;Descrizione generata automaticamente">
            <a:extLst>
              <a:ext uri="{FF2B5EF4-FFF2-40B4-BE49-F238E27FC236}">
                <a16:creationId xmlns:a16="http://schemas.microsoft.com/office/drawing/2014/main" id="{8D70748F-3CAF-461C-B520-96CE2F7B6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4533" y="5287925"/>
            <a:ext cx="1991591" cy="947290"/>
          </a:xfrm>
          <a:prstGeom prst="rect">
            <a:avLst/>
          </a:prstGeom>
        </p:spPr>
      </p:pic>
      <p:pic>
        <p:nvPicPr>
          <p:cNvPr id="93" name="Immagine 92" descr="Immagine che contiene persona, uomo, interni, guardando&#10;&#10;Descrizione generata automaticamente">
            <a:extLst>
              <a:ext uri="{FF2B5EF4-FFF2-40B4-BE49-F238E27FC236}">
                <a16:creationId xmlns:a16="http://schemas.microsoft.com/office/drawing/2014/main" id="{A8F4F086-928B-4386-A802-980C560F06D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28"/>
          <a:stretch/>
        </p:blipFill>
        <p:spPr>
          <a:xfrm>
            <a:off x="1362618" y="5288656"/>
            <a:ext cx="960089" cy="946013"/>
          </a:xfrm>
          <a:prstGeom prst="rect">
            <a:avLst/>
          </a:prstGeom>
        </p:spPr>
      </p:pic>
      <p:pic>
        <p:nvPicPr>
          <p:cNvPr id="25" name="Immagine 24" descr="Immagine che contiene persona, cravatta, posando, uomo&#10;&#10;Descrizione generata automaticamente">
            <a:extLst>
              <a:ext uri="{FF2B5EF4-FFF2-40B4-BE49-F238E27FC236}">
                <a16:creationId xmlns:a16="http://schemas.microsoft.com/office/drawing/2014/main" id="{3E52E39E-BB3F-4C4D-8E36-8A082E30E6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81" y="3852902"/>
            <a:ext cx="712199" cy="712199"/>
          </a:xfrm>
          <a:prstGeom prst="rect">
            <a:avLst/>
          </a:prstGeom>
        </p:spPr>
      </p:pic>
      <p:grpSp>
        <p:nvGrpSpPr>
          <p:cNvPr id="26" name="Gruppo 25">
            <a:extLst>
              <a:ext uri="{FF2B5EF4-FFF2-40B4-BE49-F238E27FC236}">
                <a16:creationId xmlns:a16="http://schemas.microsoft.com/office/drawing/2014/main" id="{EC1272FD-B435-4A79-A241-BD7E6CFDE75C}"/>
              </a:ext>
            </a:extLst>
          </p:cNvPr>
          <p:cNvGrpSpPr/>
          <p:nvPr/>
        </p:nvGrpSpPr>
        <p:grpSpPr>
          <a:xfrm>
            <a:off x="6938665" y="1436641"/>
            <a:ext cx="728169" cy="761707"/>
            <a:chOff x="6938665" y="1568992"/>
            <a:chExt cx="728169" cy="761707"/>
          </a:xfrm>
        </p:grpSpPr>
        <p:sp>
          <p:nvSpPr>
            <p:cNvPr id="97" name="Rettangolo 96">
              <a:extLst>
                <a:ext uri="{FF2B5EF4-FFF2-40B4-BE49-F238E27FC236}">
                  <a16:creationId xmlns:a16="http://schemas.microsoft.com/office/drawing/2014/main" id="{5E389C88-9651-4E32-940C-CB46A9572ECF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99" name="Elemento grafico 98" descr="Punto interrogativo">
              <a:extLst>
                <a:ext uri="{FF2B5EF4-FFF2-40B4-BE49-F238E27FC236}">
                  <a16:creationId xmlns:a16="http://schemas.microsoft.com/office/drawing/2014/main" id="{0ACC0E7A-5CFD-4ED6-B9AC-C49CF048D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01" name="Gruppo 100">
            <a:extLst>
              <a:ext uri="{FF2B5EF4-FFF2-40B4-BE49-F238E27FC236}">
                <a16:creationId xmlns:a16="http://schemas.microsoft.com/office/drawing/2014/main" id="{C269C98B-D30A-4141-A054-33524A5C2053}"/>
              </a:ext>
            </a:extLst>
          </p:cNvPr>
          <p:cNvGrpSpPr/>
          <p:nvPr/>
        </p:nvGrpSpPr>
        <p:grpSpPr>
          <a:xfrm>
            <a:off x="7725952" y="1431732"/>
            <a:ext cx="728169" cy="761707"/>
            <a:chOff x="6938665" y="1568992"/>
            <a:chExt cx="728169" cy="761707"/>
          </a:xfrm>
        </p:grpSpPr>
        <p:sp>
          <p:nvSpPr>
            <p:cNvPr id="102" name="Rettangolo 101">
              <a:extLst>
                <a:ext uri="{FF2B5EF4-FFF2-40B4-BE49-F238E27FC236}">
                  <a16:creationId xmlns:a16="http://schemas.microsoft.com/office/drawing/2014/main" id="{597F2A40-699A-49A2-9799-EB9BD3AAFBD2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03" name="Elemento grafico 102" descr="Punto interrogativo">
              <a:extLst>
                <a:ext uri="{FF2B5EF4-FFF2-40B4-BE49-F238E27FC236}">
                  <a16:creationId xmlns:a16="http://schemas.microsoft.com/office/drawing/2014/main" id="{0284F0E9-2C58-427E-8411-F844323FE71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04" name="Gruppo 103">
            <a:extLst>
              <a:ext uri="{FF2B5EF4-FFF2-40B4-BE49-F238E27FC236}">
                <a16:creationId xmlns:a16="http://schemas.microsoft.com/office/drawing/2014/main" id="{DE1AE0AA-4C9C-43E6-976B-5BFE54A54C44}"/>
              </a:ext>
            </a:extLst>
          </p:cNvPr>
          <p:cNvGrpSpPr/>
          <p:nvPr/>
        </p:nvGrpSpPr>
        <p:grpSpPr>
          <a:xfrm>
            <a:off x="8519679" y="1432891"/>
            <a:ext cx="728169" cy="761707"/>
            <a:chOff x="6938665" y="1568992"/>
            <a:chExt cx="728169" cy="761707"/>
          </a:xfrm>
        </p:grpSpPr>
        <p:sp>
          <p:nvSpPr>
            <p:cNvPr id="105" name="Rettangolo 104">
              <a:extLst>
                <a:ext uri="{FF2B5EF4-FFF2-40B4-BE49-F238E27FC236}">
                  <a16:creationId xmlns:a16="http://schemas.microsoft.com/office/drawing/2014/main" id="{2B6B50B9-D3B5-4AA7-82C9-3A95A823FEC4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06" name="Elemento grafico 105" descr="Punto interrogativo">
              <a:extLst>
                <a:ext uri="{FF2B5EF4-FFF2-40B4-BE49-F238E27FC236}">
                  <a16:creationId xmlns:a16="http://schemas.microsoft.com/office/drawing/2014/main" id="{61AA6BF4-473F-48E4-85DB-239ED277AA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07" name="Gruppo 106">
            <a:extLst>
              <a:ext uri="{FF2B5EF4-FFF2-40B4-BE49-F238E27FC236}">
                <a16:creationId xmlns:a16="http://schemas.microsoft.com/office/drawing/2014/main" id="{2522B3E9-FFCB-405C-B262-DD732BD9A730}"/>
              </a:ext>
            </a:extLst>
          </p:cNvPr>
          <p:cNvGrpSpPr/>
          <p:nvPr/>
        </p:nvGrpSpPr>
        <p:grpSpPr>
          <a:xfrm>
            <a:off x="9316803" y="1431732"/>
            <a:ext cx="728169" cy="761707"/>
            <a:chOff x="6938665" y="1568992"/>
            <a:chExt cx="728169" cy="761707"/>
          </a:xfrm>
        </p:grpSpPr>
        <p:sp>
          <p:nvSpPr>
            <p:cNvPr id="108" name="Rettangolo 107">
              <a:extLst>
                <a:ext uri="{FF2B5EF4-FFF2-40B4-BE49-F238E27FC236}">
                  <a16:creationId xmlns:a16="http://schemas.microsoft.com/office/drawing/2014/main" id="{9EE0C839-3E58-44D0-8943-C339BACFE77E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09" name="Elemento grafico 108" descr="Punto interrogativo">
              <a:extLst>
                <a:ext uri="{FF2B5EF4-FFF2-40B4-BE49-F238E27FC236}">
                  <a16:creationId xmlns:a16="http://schemas.microsoft.com/office/drawing/2014/main" id="{4F43E882-6AA3-4E1E-AE8F-BFEC02650ED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10" name="Gruppo 109">
            <a:extLst>
              <a:ext uri="{FF2B5EF4-FFF2-40B4-BE49-F238E27FC236}">
                <a16:creationId xmlns:a16="http://schemas.microsoft.com/office/drawing/2014/main" id="{0E5FFA4B-7D22-4452-98B0-A503E99F30AD}"/>
              </a:ext>
            </a:extLst>
          </p:cNvPr>
          <p:cNvGrpSpPr/>
          <p:nvPr/>
        </p:nvGrpSpPr>
        <p:grpSpPr>
          <a:xfrm>
            <a:off x="6934014" y="2234670"/>
            <a:ext cx="728169" cy="761707"/>
            <a:chOff x="6938665" y="1568992"/>
            <a:chExt cx="728169" cy="761707"/>
          </a:xfrm>
        </p:grpSpPr>
        <p:sp>
          <p:nvSpPr>
            <p:cNvPr id="111" name="Rettangolo 110">
              <a:extLst>
                <a:ext uri="{FF2B5EF4-FFF2-40B4-BE49-F238E27FC236}">
                  <a16:creationId xmlns:a16="http://schemas.microsoft.com/office/drawing/2014/main" id="{2C770259-51A4-4451-9C50-C44100B8F209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12" name="Elemento grafico 111" descr="Punto interrogativo">
              <a:extLst>
                <a:ext uri="{FF2B5EF4-FFF2-40B4-BE49-F238E27FC236}">
                  <a16:creationId xmlns:a16="http://schemas.microsoft.com/office/drawing/2014/main" id="{02359C5C-8940-463E-A574-8A2FEE17E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13" name="Gruppo 112">
            <a:extLst>
              <a:ext uri="{FF2B5EF4-FFF2-40B4-BE49-F238E27FC236}">
                <a16:creationId xmlns:a16="http://schemas.microsoft.com/office/drawing/2014/main" id="{7EFEEEE1-C755-46FA-8594-A16F99837AEC}"/>
              </a:ext>
            </a:extLst>
          </p:cNvPr>
          <p:cNvGrpSpPr/>
          <p:nvPr/>
        </p:nvGrpSpPr>
        <p:grpSpPr>
          <a:xfrm>
            <a:off x="7727412" y="2235268"/>
            <a:ext cx="728169" cy="761707"/>
            <a:chOff x="6938665" y="1568992"/>
            <a:chExt cx="728169" cy="761707"/>
          </a:xfrm>
        </p:grpSpPr>
        <p:sp>
          <p:nvSpPr>
            <p:cNvPr id="114" name="Rettangolo 113">
              <a:extLst>
                <a:ext uri="{FF2B5EF4-FFF2-40B4-BE49-F238E27FC236}">
                  <a16:creationId xmlns:a16="http://schemas.microsoft.com/office/drawing/2014/main" id="{E7D55228-5251-4FFE-AC3E-F09BF8CCB462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48" name="Elemento grafico 147" descr="Punto interrogativo">
              <a:extLst>
                <a:ext uri="{FF2B5EF4-FFF2-40B4-BE49-F238E27FC236}">
                  <a16:creationId xmlns:a16="http://schemas.microsoft.com/office/drawing/2014/main" id="{373CE7FA-2E0A-4152-BD87-2F96DDC5263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49" name="Gruppo 148">
            <a:extLst>
              <a:ext uri="{FF2B5EF4-FFF2-40B4-BE49-F238E27FC236}">
                <a16:creationId xmlns:a16="http://schemas.microsoft.com/office/drawing/2014/main" id="{FAEBFF12-1AC1-489F-8A66-558F2DD034A4}"/>
              </a:ext>
            </a:extLst>
          </p:cNvPr>
          <p:cNvGrpSpPr/>
          <p:nvPr/>
        </p:nvGrpSpPr>
        <p:grpSpPr>
          <a:xfrm>
            <a:off x="8517788" y="2237010"/>
            <a:ext cx="728169" cy="761707"/>
            <a:chOff x="6938665" y="1568992"/>
            <a:chExt cx="728169" cy="761707"/>
          </a:xfrm>
        </p:grpSpPr>
        <p:sp>
          <p:nvSpPr>
            <p:cNvPr id="152" name="Rettangolo 151">
              <a:extLst>
                <a:ext uri="{FF2B5EF4-FFF2-40B4-BE49-F238E27FC236}">
                  <a16:creationId xmlns:a16="http://schemas.microsoft.com/office/drawing/2014/main" id="{94EBD08E-0D65-4818-A70E-FEC29351F4F8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54" name="Elemento grafico 153" descr="Punto interrogativo">
              <a:extLst>
                <a:ext uri="{FF2B5EF4-FFF2-40B4-BE49-F238E27FC236}">
                  <a16:creationId xmlns:a16="http://schemas.microsoft.com/office/drawing/2014/main" id="{D9F06CF8-FD7D-427A-A729-790FDBEC364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55" name="Gruppo 154">
            <a:extLst>
              <a:ext uri="{FF2B5EF4-FFF2-40B4-BE49-F238E27FC236}">
                <a16:creationId xmlns:a16="http://schemas.microsoft.com/office/drawing/2014/main" id="{9214894C-45F0-42A1-B31B-96B6718E136F}"/>
              </a:ext>
            </a:extLst>
          </p:cNvPr>
          <p:cNvGrpSpPr/>
          <p:nvPr/>
        </p:nvGrpSpPr>
        <p:grpSpPr>
          <a:xfrm>
            <a:off x="9316372" y="2237283"/>
            <a:ext cx="728169" cy="761707"/>
            <a:chOff x="6938665" y="1568992"/>
            <a:chExt cx="728169" cy="761707"/>
          </a:xfrm>
        </p:grpSpPr>
        <p:sp>
          <p:nvSpPr>
            <p:cNvPr id="156" name="Rettangolo 155">
              <a:extLst>
                <a:ext uri="{FF2B5EF4-FFF2-40B4-BE49-F238E27FC236}">
                  <a16:creationId xmlns:a16="http://schemas.microsoft.com/office/drawing/2014/main" id="{E81C9A37-44E3-4B81-A550-96FBCCB0F121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57" name="Elemento grafico 156" descr="Punto interrogativo">
              <a:extLst>
                <a:ext uri="{FF2B5EF4-FFF2-40B4-BE49-F238E27FC236}">
                  <a16:creationId xmlns:a16="http://schemas.microsoft.com/office/drawing/2014/main" id="{305A9EC4-B7AA-46F8-BCC7-80284E9E20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70" name="Gruppo 169">
            <a:extLst>
              <a:ext uri="{FF2B5EF4-FFF2-40B4-BE49-F238E27FC236}">
                <a16:creationId xmlns:a16="http://schemas.microsoft.com/office/drawing/2014/main" id="{375F87CE-4F55-4EE1-BB7E-19E56DC881B7}"/>
              </a:ext>
            </a:extLst>
          </p:cNvPr>
          <p:cNvGrpSpPr/>
          <p:nvPr/>
        </p:nvGrpSpPr>
        <p:grpSpPr>
          <a:xfrm>
            <a:off x="6938833" y="3035490"/>
            <a:ext cx="728169" cy="761707"/>
            <a:chOff x="6938665" y="1568992"/>
            <a:chExt cx="728169" cy="761707"/>
          </a:xfrm>
        </p:grpSpPr>
        <p:sp>
          <p:nvSpPr>
            <p:cNvPr id="171" name="Rettangolo 170">
              <a:extLst>
                <a:ext uri="{FF2B5EF4-FFF2-40B4-BE49-F238E27FC236}">
                  <a16:creationId xmlns:a16="http://schemas.microsoft.com/office/drawing/2014/main" id="{B826AB96-F02A-49F6-8070-1780C0363B70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72" name="Elemento grafico 171" descr="Punto interrogativo">
              <a:extLst>
                <a:ext uri="{FF2B5EF4-FFF2-40B4-BE49-F238E27FC236}">
                  <a16:creationId xmlns:a16="http://schemas.microsoft.com/office/drawing/2014/main" id="{92B695C2-F84A-450C-B03B-3A91D38629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73" name="Gruppo 172">
            <a:extLst>
              <a:ext uri="{FF2B5EF4-FFF2-40B4-BE49-F238E27FC236}">
                <a16:creationId xmlns:a16="http://schemas.microsoft.com/office/drawing/2014/main" id="{1C8F2E64-9F19-4502-94B5-CC29CF15B277}"/>
              </a:ext>
            </a:extLst>
          </p:cNvPr>
          <p:cNvGrpSpPr/>
          <p:nvPr/>
        </p:nvGrpSpPr>
        <p:grpSpPr>
          <a:xfrm>
            <a:off x="7734851" y="3040269"/>
            <a:ext cx="728169" cy="761707"/>
            <a:chOff x="6938665" y="1568992"/>
            <a:chExt cx="728169" cy="761707"/>
          </a:xfrm>
        </p:grpSpPr>
        <p:sp>
          <p:nvSpPr>
            <p:cNvPr id="174" name="Rettangolo 173">
              <a:extLst>
                <a:ext uri="{FF2B5EF4-FFF2-40B4-BE49-F238E27FC236}">
                  <a16:creationId xmlns:a16="http://schemas.microsoft.com/office/drawing/2014/main" id="{7A745A3A-0A32-4649-955C-1BFA460807F6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75" name="Elemento grafico 174" descr="Punto interrogativo">
              <a:extLst>
                <a:ext uri="{FF2B5EF4-FFF2-40B4-BE49-F238E27FC236}">
                  <a16:creationId xmlns:a16="http://schemas.microsoft.com/office/drawing/2014/main" id="{28183B59-BE92-432F-8191-5E36E13B680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76" name="Gruppo 175">
            <a:extLst>
              <a:ext uri="{FF2B5EF4-FFF2-40B4-BE49-F238E27FC236}">
                <a16:creationId xmlns:a16="http://schemas.microsoft.com/office/drawing/2014/main" id="{EEE518C2-5F50-46C1-9F94-38227B1C1293}"/>
              </a:ext>
            </a:extLst>
          </p:cNvPr>
          <p:cNvGrpSpPr/>
          <p:nvPr/>
        </p:nvGrpSpPr>
        <p:grpSpPr>
          <a:xfrm>
            <a:off x="8518578" y="3039088"/>
            <a:ext cx="728169" cy="761707"/>
            <a:chOff x="6938665" y="1568992"/>
            <a:chExt cx="728169" cy="761707"/>
          </a:xfrm>
        </p:grpSpPr>
        <p:sp>
          <p:nvSpPr>
            <p:cNvPr id="177" name="Rettangolo 176">
              <a:extLst>
                <a:ext uri="{FF2B5EF4-FFF2-40B4-BE49-F238E27FC236}">
                  <a16:creationId xmlns:a16="http://schemas.microsoft.com/office/drawing/2014/main" id="{632FA759-1BD7-4C6A-A574-819167ED4B93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78" name="Elemento grafico 177" descr="Punto interrogativo">
              <a:extLst>
                <a:ext uri="{FF2B5EF4-FFF2-40B4-BE49-F238E27FC236}">
                  <a16:creationId xmlns:a16="http://schemas.microsoft.com/office/drawing/2014/main" id="{FB86677E-6788-47E5-AA32-67C9AA9D724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79" name="Gruppo 178">
            <a:extLst>
              <a:ext uri="{FF2B5EF4-FFF2-40B4-BE49-F238E27FC236}">
                <a16:creationId xmlns:a16="http://schemas.microsoft.com/office/drawing/2014/main" id="{8C491911-F601-4D9A-91A7-47CFD1FC228D}"/>
              </a:ext>
            </a:extLst>
          </p:cNvPr>
          <p:cNvGrpSpPr/>
          <p:nvPr/>
        </p:nvGrpSpPr>
        <p:grpSpPr>
          <a:xfrm>
            <a:off x="9312138" y="3040269"/>
            <a:ext cx="728169" cy="761707"/>
            <a:chOff x="6938665" y="1568992"/>
            <a:chExt cx="728169" cy="761707"/>
          </a:xfrm>
        </p:grpSpPr>
        <p:sp>
          <p:nvSpPr>
            <p:cNvPr id="180" name="Rettangolo 179">
              <a:extLst>
                <a:ext uri="{FF2B5EF4-FFF2-40B4-BE49-F238E27FC236}">
                  <a16:creationId xmlns:a16="http://schemas.microsoft.com/office/drawing/2014/main" id="{965A9320-92F5-4F4D-AA99-940FD155D0FD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81" name="Elemento grafico 180" descr="Punto interrogativo">
              <a:extLst>
                <a:ext uri="{FF2B5EF4-FFF2-40B4-BE49-F238E27FC236}">
                  <a16:creationId xmlns:a16="http://schemas.microsoft.com/office/drawing/2014/main" id="{8FEA9BD4-3511-4B5D-AAE4-DA51F4FE0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91" name="Gruppo 190">
            <a:extLst>
              <a:ext uri="{FF2B5EF4-FFF2-40B4-BE49-F238E27FC236}">
                <a16:creationId xmlns:a16="http://schemas.microsoft.com/office/drawing/2014/main" id="{4F398322-C692-499F-9B15-A1B69D13E67F}"/>
              </a:ext>
            </a:extLst>
          </p:cNvPr>
          <p:cNvGrpSpPr/>
          <p:nvPr/>
        </p:nvGrpSpPr>
        <p:grpSpPr>
          <a:xfrm>
            <a:off x="6938665" y="3831034"/>
            <a:ext cx="728169" cy="761707"/>
            <a:chOff x="6938665" y="1568992"/>
            <a:chExt cx="728169" cy="761707"/>
          </a:xfrm>
        </p:grpSpPr>
        <p:sp>
          <p:nvSpPr>
            <p:cNvPr id="192" name="Rettangolo 191">
              <a:extLst>
                <a:ext uri="{FF2B5EF4-FFF2-40B4-BE49-F238E27FC236}">
                  <a16:creationId xmlns:a16="http://schemas.microsoft.com/office/drawing/2014/main" id="{B5A4E6D4-3539-4A42-BBDE-279CF0353CB8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93" name="Elemento grafico 192" descr="Punto interrogativo">
              <a:extLst>
                <a:ext uri="{FF2B5EF4-FFF2-40B4-BE49-F238E27FC236}">
                  <a16:creationId xmlns:a16="http://schemas.microsoft.com/office/drawing/2014/main" id="{DE4B5547-D60D-4D99-A9DF-1BBB59D6E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94" name="Gruppo 193">
            <a:extLst>
              <a:ext uri="{FF2B5EF4-FFF2-40B4-BE49-F238E27FC236}">
                <a16:creationId xmlns:a16="http://schemas.microsoft.com/office/drawing/2014/main" id="{B464DABA-C7D7-4DEB-B5E8-40092D3CCC01}"/>
              </a:ext>
            </a:extLst>
          </p:cNvPr>
          <p:cNvGrpSpPr/>
          <p:nvPr/>
        </p:nvGrpSpPr>
        <p:grpSpPr>
          <a:xfrm>
            <a:off x="7734683" y="3835813"/>
            <a:ext cx="728169" cy="761707"/>
            <a:chOff x="6938665" y="1568992"/>
            <a:chExt cx="728169" cy="761707"/>
          </a:xfrm>
        </p:grpSpPr>
        <p:sp>
          <p:nvSpPr>
            <p:cNvPr id="195" name="Rettangolo 194">
              <a:extLst>
                <a:ext uri="{FF2B5EF4-FFF2-40B4-BE49-F238E27FC236}">
                  <a16:creationId xmlns:a16="http://schemas.microsoft.com/office/drawing/2014/main" id="{87B9D604-7241-4AED-9705-E4927EC034B8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96" name="Elemento grafico 195" descr="Punto interrogativo">
              <a:extLst>
                <a:ext uri="{FF2B5EF4-FFF2-40B4-BE49-F238E27FC236}">
                  <a16:creationId xmlns:a16="http://schemas.microsoft.com/office/drawing/2014/main" id="{BDB9EE12-B197-4389-9D2D-8DB93E6EE3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197" name="Gruppo 196">
            <a:extLst>
              <a:ext uri="{FF2B5EF4-FFF2-40B4-BE49-F238E27FC236}">
                <a16:creationId xmlns:a16="http://schemas.microsoft.com/office/drawing/2014/main" id="{D13387A2-34BA-487D-9A61-B9D48582B2CF}"/>
              </a:ext>
            </a:extLst>
          </p:cNvPr>
          <p:cNvGrpSpPr/>
          <p:nvPr/>
        </p:nvGrpSpPr>
        <p:grpSpPr>
          <a:xfrm>
            <a:off x="8518410" y="3834632"/>
            <a:ext cx="728169" cy="761707"/>
            <a:chOff x="6938665" y="1568992"/>
            <a:chExt cx="728169" cy="761707"/>
          </a:xfrm>
        </p:grpSpPr>
        <p:sp>
          <p:nvSpPr>
            <p:cNvPr id="198" name="Rettangolo 197">
              <a:extLst>
                <a:ext uri="{FF2B5EF4-FFF2-40B4-BE49-F238E27FC236}">
                  <a16:creationId xmlns:a16="http://schemas.microsoft.com/office/drawing/2014/main" id="{D5825F73-5579-4B2F-ACAD-767D46A16E3F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199" name="Elemento grafico 198" descr="Punto interrogativo">
              <a:extLst>
                <a:ext uri="{FF2B5EF4-FFF2-40B4-BE49-F238E27FC236}">
                  <a16:creationId xmlns:a16="http://schemas.microsoft.com/office/drawing/2014/main" id="{29424941-7ACD-40A4-B37F-9CC8C604C06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grpSp>
        <p:nvGrpSpPr>
          <p:cNvPr id="200" name="Gruppo 199">
            <a:extLst>
              <a:ext uri="{FF2B5EF4-FFF2-40B4-BE49-F238E27FC236}">
                <a16:creationId xmlns:a16="http://schemas.microsoft.com/office/drawing/2014/main" id="{0984A0D3-3068-422C-906B-EE9F8ACE367B}"/>
              </a:ext>
            </a:extLst>
          </p:cNvPr>
          <p:cNvGrpSpPr/>
          <p:nvPr/>
        </p:nvGrpSpPr>
        <p:grpSpPr>
          <a:xfrm>
            <a:off x="9311970" y="3835813"/>
            <a:ext cx="728169" cy="761707"/>
            <a:chOff x="6938665" y="1568992"/>
            <a:chExt cx="728169" cy="761707"/>
          </a:xfrm>
        </p:grpSpPr>
        <p:sp>
          <p:nvSpPr>
            <p:cNvPr id="201" name="Rettangolo 200">
              <a:extLst>
                <a:ext uri="{FF2B5EF4-FFF2-40B4-BE49-F238E27FC236}">
                  <a16:creationId xmlns:a16="http://schemas.microsoft.com/office/drawing/2014/main" id="{12AE1B3E-C171-4A49-8323-3D8911F07B96}"/>
                </a:ext>
              </a:extLst>
            </p:cNvPr>
            <p:cNvSpPr/>
            <p:nvPr/>
          </p:nvSpPr>
          <p:spPr>
            <a:xfrm>
              <a:off x="6965511" y="1587366"/>
              <a:ext cx="701323" cy="707524"/>
            </a:xfrm>
            <a:prstGeom prst="rect">
              <a:avLst/>
            </a:prstGeom>
            <a:solidFill>
              <a:schemeClr val="tx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dirty="0">
                <a:latin typeface="Futura Md BT" panose="020B0602020204020303" pitchFamily="34" charset="0"/>
              </a:endParaRPr>
            </a:p>
          </p:txBody>
        </p:sp>
        <p:pic>
          <p:nvPicPr>
            <p:cNvPr id="202" name="Elemento grafico 201" descr="Punto interrogativo">
              <a:extLst>
                <a:ext uri="{FF2B5EF4-FFF2-40B4-BE49-F238E27FC236}">
                  <a16:creationId xmlns:a16="http://schemas.microsoft.com/office/drawing/2014/main" id="{B2326ADB-5A2B-4A17-B43A-060CD1D3AA6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938665" y="1568992"/>
              <a:ext cx="726278" cy="761707"/>
            </a:xfrm>
            <a:prstGeom prst="rect">
              <a:avLst/>
            </a:prstGeom>
          </p:spPr>
        </p:pic>
      </p:grpSp>
      <p:pic>
        <p:nvPicPr>
          <p:cNvPr id="203" name="Immagine 202" descr="Immagine che contiene cravatta, persona, interni, uomo&#10;&#10;Descrizione generata automaticamente">
            <a:extLst>
              <a:ext uri="{FF2B5EF4-FFF2-40B4-BE49-F238E27FC236}">
                <a16:creationId xmlns:a16="http://schemas.microsoft.com/office/drawing/2014/main" id="{2B19845C-CCBD-420A-8BD3-07D24FD2896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876" y="2241667"/>
            <a:ext cx="712207" cy="712207"/>
          </a:xfrm>
          <a:prstGeom prst="rect">
            <a:avLst/>
          </a:prstGeom>
        </p:spPr>
      </p:pic>
      <p:pic>
        <p:nvPicPr>
          <p:cNvPr id="204" name="Immagine 203" descr="Immagine che contiene persona, interni, cravatta, indossando&#10;&#10;Descrizione generata automaticamente">
            <a:extLst>
              <a:ext uri="{FF2B5EF4-FFF2-40B4-BE49-F238E27FC236}">
                <a16:creationId xmlns:a16="http://schemas.microsoft.com/office/drawing/2014/main" id="{081182A1-7AB4-466E-B080-7FAC8538275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93" y="3044118"/>
            <a:ext cx="712198" cy="712198"/>
          </a:xfrm>
          <a:prstGeom prst="rect">
            <a:avLst/>
          </a:prstGeom>
        </p:spPr>
      </p:pic>
      <p:pic>
        <p:nvPicPr>
          <p:cNvPr id="205" name="Immagine 204" descr="Immagine che contiene persona, occhiali, indossando, donna&#10;&#10;Descrizione generata automaticamente">
            <a:extLst>
              <a:ext uri="{FF2B5EF4-FFF2-40B4-BE49-F238E27FC236}">
                <a16:creationId xmlns:a16="http://schemas.microsoft.com/office/drawing/2014/main" id="{A08A706F-3ACE-43D8-9782-DA571D0030E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3993" y="1428161"/>
            <a:ext cx="716038" cy="716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0192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interni, gruppo, colorato, molti&#10;&#10;Descrizione generata automaticamente">
            <a:extLst>
              <a:ext uri="{FF2B5EF4-FFF2-40B4-BE49-F238E27FC236}">
                <a16:creationId xmlns:a16="http://schemas.microsoft.com/office/drawing/2014/main" id="{20BAC48B-B2B8-4A59-BFD4-CEBC4A33D2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7" b="150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3DBBC3-8BE4-47A7-A13E-2AC35DB8C310}"/>
              </a:ext>
            </a:extLst>
          </p:cNvPr>
          <p:cNvSpPr txBox="1"/>
          <p:nvPr/>
        </p:nvSpPr>
        <p:spPr>
          <a:xfrm>
            <a:off x="421005" y="2705725"/>
            <a:ext cx="11349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 err="1">
                <a:solidFill>
                  <a:srgbClr val="0025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modeling</a:t>
            </a:r>
            <a:endParaRPr lang="it-IT" sz="8800" b="1" dirty="0">
              <a:solidFill>
                <a:srgbClr val="00253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206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4546C6-35C2-421A-9D2A-2C151B245CA3}"/>
              </a:ext>
            </a:extLst>
          </p:cNvPr>
          <p:cNvSpPr txBox="1"/>
          <p:nvPr/>
        </p:nvSpPr>
        <p:spPr>
          <a:xfrm>
            <a:off x="5995851" y="2794065"/>
            <a:ext cx="497471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Futura Md BT" panose="020B0602020204020303" pitchFamily="34" charset="0"/>
              </a:rPr>
              <a:t>«Tecnica di Machine Learning in cui un modello allenato su un task è sfruttato come punto di partenza per un secondo task.» </a:t>
            </a:r>
          </a:p>
        </p:txBody>
      </p:sp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787928B5-C3DA-43AC-A206-B8668B782B96}"/>
              </a:ext>
            </a:extLst>
          </p:cNvPr>
          <p:cNvSpPr txBox="1"/>
          <p:nvPr/>
        </p:nvSpPr>
        <p:spPr>
          <a:xfrm>
            <a:off x="2906551" y="958061"/>
            <a:ext cx="63788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ln w="6350">
                  <a:noFill/>
                </a:ln>
                <a:latin typeface="Futura Md BT" panose="020B0602020204020303" pitchFamily="34" charset="0"/>
              </a:rPr>
              <a:t>Transfer Learning</a:t>
            </a:r>
          </a:p>
        </p:txBody>
      </p:sp>
      <p:pic>
        <p:nvPicPr>
          <p:cNvPr id="29" name="Immagine 28">
            <a:extLst>
              <a:ext uri="{FF2B5EF4-FFF2-40B4-BE49-F238E27FC236}">
                <a16:creationId xmlns:a16="http://schemas.microsoft.com/office/drawing/2014/main" id="{DBB3EC17-B5D4-4690-926D-4E606D3D13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90" y="2168751"/>
            <a:ext cx="4645032" cy="3719654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215A2EF9-9094-4D68-932F-E44940A63E94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MODELLING</a:t>
            </a:r>
          </a:p>
        </p:txBody>
      </p:sp>
    </p:spTree>
    <p:extLst>
      <p:ext uri="{BB962C8B-B14F-4D97-AF65-F5344CB8AC3E}">
        <p14:creationId xmlns:p14="http://schemas.microsoft.com/office/powerpoint/2010/main" val="604913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asellaDiTesto 8">
            <a:extLst>
              <a:ext uri="{FF2B5EF4-FFF2-40B4-BE49-F238E27FC236}">
                <a16:creationId xmlns:a16="http://schemas.microsoft.com/office/drawing/2014/main" id="{B04546C6-35C2-421A-9D2A-2C151B245CA3}"/>
              </a:ext>
            </a:extLst>
          </p:cNvPr>
          <p:cNvSpPr txBox="1"/>
          <p:nvPr/>
        </p:nvSpPr>
        <p:spPr>
          <a:xfrm>
            <a:off x="2043016" y="1598288"/>
            <a:ext cx="8097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Futura Md BT" panose="020B0602020204020303" pitchFamily="34" charset="0"/>
              </a:rPr>
              <a:t>«Tecnica di Machine Learning in cui un modello allenato su un task è sfruttato come punto di partenza per un secondo task.» </a:t>
            </a: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2485D6BA-7FB9-4B1F-882A-24339C7A32E5}"/>
              </a:ext>
            </a:extLst>
          </p:cNvPr>
          <p:cNvSpPr txBox="1"/>
          <p:nvPr/>
        </p:nvSpPr>
        <p:spPr>
          <a:xfrm>
            <a:off x="5974666" y="3286043"/>
            <a:ext cx="34091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latin typeface="Futura Md BT" panose="020B0602020204020303" pitchFamily="34" charset="0"/>
              </a:rPr>
              <a:t>Dataset di dimensioni ridotte</a:t>
            </a:r>
          </a:p>
        </p:txBody>
      </p:sp>
      <p:pic>
        <p:nvPicPr>
          <p:cNvPr id="17" name="Immagine 16">
            <a:extLst>
              <a:ext uri="{FF2B5EF4-FFF2-40B4-BE49-F238E27FC236}">
                <a16:creationId xmlns:a16="http://schemas.microsoft.com/office/drawing/2014/main" id="{8754278D-E6AB-407D-BC78-74155BFE57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56298">
            <a:off x="4834252" y="3117177"/>
            <a:ext cx="1398683" cy="1398683"/>
          </a:xfrm>
          <a:prstGeom prst="rect">
            <a:avLst/>
          </a:prstGeom>
        </p:spPr>
      </p:pic>
      <p:sp>
        <p:nvSpPr>
          <p:cNvPr id="19" name="Rettangolo 18">
            <a:extLst>
              <a:ext uri="{FF2B5EF4-FFF2-40B4-BE49-F238E27FC236}">
                <a16:creationId xmlns:a16="http://schemas.microsoft.com/office/drawing/2014/main" id="{81E74DE5-7734-47CC-B63C-8B5409631850}"/>
              </a:ext>
            </a:extLst>
          </p:cNvPr>
          <p:cNvSpPr/>
          <p:nvPr/>
        </p:nvSpPr>
        <p:spPr>
          <a:xfrm>
            <a:off x="1170468" y="3155677"/>
            <a:ext cx="304121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000" dirty="0">
                <a:latin typeface="Futura Md BT" panose="020B0602020204020303" pitchFamily="34" charset="0"/>
              </a:rPr>
              <a:t>Adatto perché…</a:t>
            </a:r>
          </a:p>
        </p:txBody>
      </p:sp>
      <p:pic>
        <p:nvPicPr>
          <p:cNvPr id="23" name="Immagine 22">
            <a:extLst>
              <a:ext uri="{FF2B5EF4-FFF2-40B4-BE49-F238E27FC236}">
                <a16:creationId xmlns:a16="http://schemas.microsoft.com/office/drawing/2014/main" id="{2334DE54-ED26-4AE6-929C-04CEA7B59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5043" y="4441655"/>
            <a:ext cx="1402984" cy="1402984"/>
          </a:xfrm>
          <a:prstGeom prst="rect">
            <a:avLst/>
          </a:prstGeom>
        </p:spPr>
      </p:pic>
      <p:sp>
        <p:nvSpPr>
          <p:cNvPr id="24" name="Rettangolo 23">
            <a:extLst>
              <a:ext uri="{FF2B5EF4-FFF2-40B4-BE49-F238E27FC236}">
                <a16:creationId xmlns:a16="http://schemas.microsoft.com/office/drawing/2014/main" id="{DAA90503-AB29-4975-AFBC-9244731CD67D}"/>
              </a:ext>
            </a:extLst>
          </p:cNvPr>
          <p:cNvSpPr/>
          <p:nvPr/>
        </p:nvSpPr>
        <p:spPr>
          <a:xfrm>
            <a:off x="6309522" y="4417712"/>
            <a:ext cx="362043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800" dirty="0">
                <a:latin typeface="Futura Md BT" panose="020B0602020204020303" pitchFamily="34" charset="0"/>
              </a:rPr>
              <a:t>Reti performanti per il riconoscimento facciale (</a:t>
            </a:r>
            <a:r>
              <a:rPr lang="it-IT" sz="2800" dirty="0" err="1">
                <a:latin typeface="Futura Md BT" panose="020B0602020204020303" pitchFamily="34" charset="0"/>
              </a:rPr>
              <a:t>VGGFace</a:t>
            </a:r>
            <a:r>
              <a:rPr lang="it-IT" sz="2800" dirty="0">
                <a:latin typeface="Futura Md BT" panose="020B0602020204020303" pitchFamily="34" charset="0"/>
              </a:rPr>
              <a:t>)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3F70416C-141D-46A3-8B30-67115CCDB426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1523372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18A499-0155-48FD-9741-86CD752290C0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FINE TUNING</a:t>
            </a:r>
          </a:p>
        </p:txBody>
      </p:sp>
      <p:sp>
        <p:nvSpPr>
          <p:cNvPr id="5" name="Segnaposto contenuto 2">
            <a:extLst>
              <a:ext uri="{FF2B5EF4-FFF2-40B4-BE49-F238E27FC236}">
                <a16:creationId xmlns:a16="http://schemas.microsoft.com/office/drawing/2014/main" id="{C803FE01-5D3C-41FB-A017-7EB1FA46F7CB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it-IT" dirty="0">
              <a:latin typeface="Futura Md BT" panose="020B0602020204020303" pitchFamily="34" charset="0"/>
            </a:endParaRPr>
          </a:p>
        </p:txBody>
      </p:sp>
      <p:sp>
        <p:nvSpPr>
          <p:cNvPr id="6" name="Segnaposto contenuto 2">
            <a:extLst>
              <a:ext uri="{FF2B5EF4-FFF2-40B4-BE49-F238E27FC236}">
                <a16:creationId xmlns:a16="http://schemas.microsoft.com/office/drawing/2014/main" id="{FF738A26-8EE1-414A-92DA-9669705A43D8}"/>
              </a:ext>
            </a:extLst>
          </p:cNvPr>
          <p:cNvSpPr txBox="1">
            <a:spLocks/>
          </p:cNvSpPr>
          <p:nvPr/>
        </p:nvSpPr>
        <p:spPr>
          <a:xfrm>
            <a:off x="1368335" y="1198604"/>
            <a:ext cx="9455331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È stata sfruttata una rete </a:t>
            </a:r>
            <a:r>
              <a:rPr lang="it-IT" sz="2400" dirty="0" err="1">
                <a:ln w="6350">
                  <a:noFill/>
                </a:ln>
                <a:latin typeface="Futura Md BT" panose="020B0602020204020303" pitchFamily="34" charset="0"/>
              </a:rPr>
              <a:t>VGGFace</a:t>
            </a: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 (versione Senet50), importata con i pesi già addestrati e troncata al </a:t>
            </a:r>
            <a:r>
              <a:rPr lang="it-IT" sz="2400" dirty="0" err="1">
                <a:ln w="6350">
                  <a:noFill/>
                </a:ln>
                <a:latin typeface="Futura Md BT" panose="020B0602020204020303" pitchFamily="34" charset="0"/>
              </a:rPr>
              <a:t>layer</a:t>
            </a: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 181</a:t>
            </a:r>
            <a:endParaRPr lang="it-IT" sz="2400" dirty="0">
              <a:latin typeface="Futura Md BT" panose="020B0602020204020303" pitchFamily="34" charset="0"/>
            </a:endParaRPr>
          </a:p>
        </p:txBody>
      </p:sp>
      <p:pic>
        <p:nvPicPr>
          <p:cNvPr id="10" name="Immagine 9" descr="Immagine che contiene uccello&#10;&#10;Descrizione generata automaticamente">
            <a:extLst>
              <a:ext uri="{FF2B5EF4-FFF2-40B4-BE49-F238E27FC236}">
                <a16:creationId xmlns:a16="http://schemas.microsoft.com/office/drawing/2014/main" id="{B30450FE-990B-4465-A3BE-168A981EA4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8523" y="2043279"/>
            <a:ext cx="8614954" cy="2400733"/>
          </a:xfrm>
          <a:prstGeom prst="rect">
            <a:avLst/>
          </a:prstGeom>
        </p:spPr>
      </p:pic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69A609D4-EA9E-4E3B-B49F-D27D12268C08}"/>
              </a:ext>
            </a:extLst>
          </p:cNvPr>
          <p:cNvSpPr txBox="1">
            <a:spLocks/>
          </p:cNvSpPr>
          <p:nvPr/>
        </p:nvSpPr>
        <p:spPr>
          <a:xfrm>
            <a:off x="1368334" y="4554259"/>
            <a:ext cx="9985466" cy="110513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In coda: </a:t>
            </a:r>
            <a:r>
              <a:rPr lang="it-IT" sz="2400" b="1" dirty="0">
                <a:ln w="6350">
                  <a:noFill/>
                </a:ln>
                <a:latin typeface="Futura Md BT" panose="020B0602020204020303" pitchFamily="34" charset="0"/>
              </a:rPr>
              <a:t>due </a:t>
            </a:r>
            <a:r>
              <a:rPr lang="it-IT" sz="2400" dirty="0" err="1">
                <a:ln w="6350">
                  <a:noFill/>
                </a:ln>
                <a:latin typeface="Futura Md BT" panose="020B0602020204020303" pitchFamily="34" charset="0"/>
              </a:rPr>
              <a:t>layer</a:t>
            </a: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 </a:t>
            </a:r>
            <a:r>
              <a:rPr lang="it-IT" sz="2400" dirty="0" err="1">
                <a:ln w="6350">
                  <a:noFill/>
                </a:ln>
                <a:latin typeface="Futura Md BT" panose="020B0602020204020303" pitchFamily="34" charset="0"/>
              </a:rPr>
              <a:t>Fully</a:t>
            </a: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 </a:t>
            </a:r>
            <a:r>
              <a:rPr lang="it-IT" sz="2400" dirty="0" err="1">
                <a:ln w="6350">
                  <a:noFill/>
                </a:ln>
                <a:latin typeface="Futura Md BT" panose="020B0602020204020303" pitchFamily="34" charset="0"/>
              </a:rPr>
              <a:t>Connected</a:t>
            </a: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 (512 e 256 neuroni) con funzione di attivazione </a:t>
            </a:r>
            <a:r>
              <a:rPr lang="it-IT" sz="2400" b="1" dirty="0" err="1">
                <a:ln w="6350">
                  <a:noFill/>
                </a:ln>
                <a:latin typeface="Futura Md BT" panose="020B0602020204020303" pitchFamily="34" charset="0"/>
              </a:rPr>
              <a:t>ReLU</a:t>
            </a: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, intervallati da </a:t>
            </a:r>
            <a:r>
              <a:rPr lang="it-IT" sz="2400" b="1" dirty="0" err="1">
                <a:ln w="6350">
                  <a:noFill/>
                </a:ln>
                <a:latin typeface="Futura Md BT" panose="020B0602020204020303" pitchFamily="34" charset="0"/>
              </a:rPr>
              <a:t>Dropout</a:t>
            </a:r>
            <a:r>
              <a:rPr lang="it-IT" sz="2400" b="1" dirty="0">
                <a:ln w="6350">
                  <a:noFill/>
                </a:ln>
                <a:latin typeface="Futura Md BT" panose="020B0602020204020303" pitchFamily="34" charset="0"/>
              </a:rPr>
              <a:t> al 50%</a:t>
            </a: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.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EC601777-11A7-4174-A8E7-72A55BD55416}"/>
              </a:ext>
            </a:extLst>
          </p:cNvPr>
          <p:cNvSpPr/>
          <p:nvPr/>
        </p:nvSpPr>
        <p:spPr>
          <a:xfrm>
            <a:off x="1368333" y="5345941"/>
            <a:ext cx="860193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 err="1">
                <a:ln w="6350">
                  <a:noFill/>
                </a:ln>
                <a:latin typeface="Futura Md BT" panose="020B0602020204020303" pitchFamily="34" charset="0"/>
              </a:rPr>
              <a:t>Regolarizzatori</a:t>
            </a: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: L1 e L2 per evitare l’</a:t>
            </a:r>
            <a:r>
              <a:rPr lang="it-IT" sz="2400" dirty="0" err="1">
                <a:ln w="6350">
                  <a:noFill/>
                </a:ln>
                <a:latin typeface="Futura Md BT" panose="020B0602020204020303" pitchFamily="34" charset="0"/>
              </a:rPr>
              <a:t>overfitting</a:t>
            </a:r>
            <a:endParaRPr lang="it-IT" sz="2400" dirty="0">
              <a:ln w="6350">
                <a:noFill/>
              </a:ln>
              <a:latin typeface="Futura Md BT" panose="020B06020202040203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Ottimizzatore: Adam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2400" dirty="0">
                <a:ln w="6350">
                  <a:noFill/>
                </a:ln>
                <a:latin typeface="Futura Md BT" panose="020B0602020204020303" pitchFamily="34" charset="0"/>
              </a:rPr>
              <a:t>Learning Rate: default</a:t>
            </a:r>
          </a:p>
        </p:txBody>
      </p:sp>
    </p:spTree>
    <p:extLst>
      <p:ext uri="{BB962C8B-B14F-4D97-AF65-F5344CB8AC3E}">
        <p14:creationId xmlns:p14="http://schemas.microsoft.com/office/powerpoint/2010/main" val="344461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264C35-DF65-4F30-9CF0-F65AA42CF5AD}"/>
              </a:ext>
            </a:extLst>
          </p:cNvPr>
          <p:cNvSpPr txBox="1"/>
          <p:nvPr/>
        </p:nvSpPr>
        <p:spPr>
          <a:xfrm>
            <a:off x="1962150" y="1671334"/>
            <a:ext cx="8267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Il progetto si suddivide in tre task, ciascuno affrontato da un membro del gruppo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7581" y="3333281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Processing di segnali mono-dimensionali (audio)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7581" y="3996299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 startAt="2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Processing di segnali bi-dimensionali (immagini)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E27BA-63F9-4128-9251-0966C8594F37}"/>
              </a:ext>
            </a:extLst>
          </p:cNvPr>
          <p:cNvSpPr txBox="1"/>
          <p:nvPr/>
        </p:nvSpPr>
        <p:spPr>
          <a:xfrm>
            <a:off x="1087581" y="4659317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 startAt="3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Image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Retrieval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all’interno di un ampio dataset (VIP Dataset)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OBIETTIVI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</p:spTree>
    <p:extLst>
      <p:ext uri="{BB962C8B-B14F-4D97-AF65-F5344CB8AC3E}">
        <p14:creationId xmlns:p14="http://schemas.microsoft.com/office/powerpoint/2010/main" val="10302778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interni, gruppo, colorato, molti&#10;&#10;Descrizione generata automaticamente">
            <a:extLst>
              <a:ext uri="{FF2B5EF4-FFF2-40B4-BE49-F238E27FC236}">
                <a16:creationId xmlns:a16="http://schemas.microsoft.com/office/drawing/2014/main" id="{D613AFDD-CC2C-432D-880B-C4A7FAA40F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7" b="150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3DBBC3-8BE4-47A7-A13E-2AC35DB8C310}"/>
              </a:ext>
            </a:extLst>
          </p:cNvPr>
          <p:cNvSpPr txBox="1"/>
          <p:nvPr/>
        </p:nvSpPr>
        <p:spPr>
          <a:xfrm>
            <a:off x="421005" y="2705725"/>
            <a:ext cx="11349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>
                <a:solidFill>
                  <a:srgbClr val="00253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Futura Md BT" panose="020B0602020204020303" pitchFamily="34" charset="0"/>
              </a:rPr>
              <a:t>risultati</a:t>
            </a:r>
          </a:p>
        </p:txBody>
      </p:sp>
    </p:spTree>
    <p:extLst>
      <p:ext uri="{BB962C8B-B14F-4D97-AF65-F5344CB8AC3E}">
        <p14:creationId xmlns:p14="http://schemas.microsoft.com/office/powerpoint/2010/main" val="29894967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18A499-0155-48FD-9741-86CD752290C0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RISULTATI SUL VALIDATION</a:t>
            </a:r>
          </a:p>
        </p:txBody>
      </p:sp>
      <p:grpSp>
        <p:nvGrpSpPr>
          <p:cNvPr id="8" name="Gruppo 7">
            <a:extLst>
              <a:ext uri="{FF2B5EF4-FFF2-40B4-BE49-F238E27FC236}">
                <a16:creationId xmlns:a16="http://schemas.microsoft.com/office/drawing/2014/main" id="{134A684B-E61F-4564-84DD-9EFAE4DCF1B8}"/>
              </a:ext>
            </a:extLst>
          </p:cNvPr>
          <p:cNvGrpSpPr/>
          <p:nvPr/>
        </p:nvGrpSpPr>
        <p:grpSpPr>
          <a:xfrm>
            <a:off x="5033451" y="1250512"/>
            <a:ext cx="6685338" cy="2280814"/>
            <a:chOff x="1863751" y="2373607"/>
            <a:chExt cx="6685338" cy="2280814"/>
          </a:xfrm>
        </p:grpSpPr>
        <p:pic>
          <p:nvPicPr>
            <p:cNvPr id="3" name="Immagine 2" descr="Immagine che contiene screenshot&#10;&#10;Descrizione generata automaticamente">
              <a:extLst>
                <a:ext uri="{FF2B5EF4-FFF2-40B4-BE49-F238E27FC236}">
                  <a16:creationId xmlns:a16="http://schemas.microsoft.com/office/drawing/2014/main" id="{7F05B3B4-3CE9-4633-A787-8AC815AF74C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9138" y="2373607"/>
              <a:ext cx="3289951" cy="2280814"/>
            </a:xfrm>
            <a:prstGeom prst="rect">
              <a:avLst/>
            </a:prstGeom>
          </p:spPr>
        </p:pic>
        <p:pic>
          <p:nvPicPr>
            <p:cNvPr id="7" name="Immagine 6" descr="Immagine che contiene screenshot, monitor, schermo, computer&#10;&#10;Descrizione generata automaticamente">
              <a:extLst>
                <a:ext uri="{FF2B5EF4-FFF2-40B4-BE49-F238E27FC236}">
                  <a16:creationId xmlns:a16="http://schemas.microsoft.com/office/drawing/2014/main" id="{9A10BF19-FA0C-4F91-8F18-8EC11EEF19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63751" y="2373607"/>
              <a:ext cx="3166886" cy="2280814"/>
            </a:xfrm>
            <a:prstGeom prst="rect">
              <a:avLst/>
            </a:prstGeom>
          </p:spPr>
        </p:pic>
      </p:grp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4AAE5F9-5543-40E2-9548-11457CBC1AE3}"/>
              </a:ext>
            </a:extLst>
          </p:cNvPr>
          <p:cNvSpPr txBox="1"/>
          <p:nvPr/>
        </p:nvSpPr>
        <p:spPr>
          <a:xfrm>
            <a:off x="624622" y="1186715"/>
            <a:ext cx="41886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utura Md BT" panose="020B0602020204020303" pitchFamily="34" charset="0"/>
              </a:rPr>
              <a:t>L’addestramento della rete ha ottenuto ottime performance fin da subito. Grazie a una </a:t>
            </a:r>
            <a:r>
              <a:rPr lang="it-IT" sz="2000" dirty="0" err="1">
                <a:latin typeface="Futura Md BT" panose="020B0602020204020303" pitchFamily="34" charset="0"/>
              </a:rPr>
              <a:t>Callback</a:t>
            </a:r>
            <a:r>
              <a:rPr lang="it-IT" sz="2000" dirty="0">
                <a:latin typeface="Futura Md BT" panose="020B0602020204020303" pitchFamily="34" charset="0"/>
              </a:rPr>
              <a:t> di </a:t>
            </a:r>
            <a:r>
              <a:rPr lang="it-IT" sz="2000" dirty="0" err="1">
                <a:latin typeface="Futura Md BT" panose="020B0602020204020303" pitchFamily="34" charset="0"/>
              </a:rPr>
              <a:t>Early</a:t>
            </a:r>
            <a:r>
              <a:rPr lang="it-IT" sz="2000" dirty="0">
                <a:latin typeface="Futura Md BT" panose="020B0602020204020303" pitchFamily="34" charset="0"/>
              </a:rPr>
              <a:t> </a:t>
            </a:r>
            <a:r>
              <a:rPr lang="it-IT" sz="2000" dirty="0" err="1">
                <a:latin typeface="Futura Md BT" panose="020B0602020204020303" pitchFamily="34" charset="0"/>
              </a:rPr>
              <a:t>Stopping</a:t>
            </a:r>
            <a:r>
              <a:rPr lang="it-IT" sz="2000" dirty="0">
                <a:latin typeface="Futura Md BT" panose="020B0602020204020303" pitchFamily="34" charset="0"/>
              </a:rPr>
              <a:t> l’addestramento si è interrotto a 44 epoche sulle 100 previste, con una </a:t>
            </a:r>
            <a:r>
              <a:rPr lang="it-IT" sz="2000" dirty="0" err="1">
                <a:latin typeface="Futura Md BT" panose="020B0602020204020303" pitchFamily="34" charset="0"/>
              </a:rPr>
              <a:t>Accuracy</a:t>
            </a:r>
            <a:r>
              <a:rPr lang="it-IT" sz="2000" dirty="0">
                <a:latin typeface="Futura Md BT" panose="020B0602020204020303" pitchFamily="34" charset="0"/>
              </a:rPr>
              <a:t> del 99.81% sul </a:t>
            </a:r>
            <a:r>
              <a:rPr lang="it-IT" sz="2000" dirty="0" err="1">
                <a:latin typeface="Futura Md BT" panose="020B0602020204020303" pitchFamily="34" charset="0"/>
              </a:rPr>
              <a:t>Validation</a:t>
            </a:r>
            <a:r>
              <a:rPr lang="it-IT" sz="2000" dirty="0">
                <a:latin typeface="Futura Md BT" panose="020B0602020204020303" pitchFamily="34" charset="0"/>
              </a:rPr>
              <a:t> set.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7224ED95-B6AD-43BE-B7AB-663B640D30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98"/>
          <a:stretch/>
        </p:blipFill>
        <p:spPr>
          <a:xfrm>
            <a:off x="1180215" y="3797126"/>
            <a:ext cx="3633059" cy="2890507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50DFB9A0-A36A-4EA0-BDA7-C274EDE160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77"/>
          <a:stretch/>
        </p:blipFill>
        <p:spPr>
          <a:xfrm>
            <a:off x="6363530" y="5381981"/>
            <a:ext cx="5619361" cy="759199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91054D7-374B-4B73-AD22-CEA00C060AA9}"/>
              </a:ext>
            </a:extLst>
          </p:cNvPr>
          <p:cNvSpPr txBox="1"/>
          <p:nvPr/>
        </p:nvSpPr>
        <p:spPr>
          <a:xfrm>
            <a:off x="5670075" y="3948822"/>
            <a:ext cx="582371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utura Md BT" panose="020B0602020204020303" pitchFamily="34" charset="0"/>
              </a:rPr>
              <a:t>La </a:t>
            </a:r>
            <a:r>
              <a:rPr lang="it-IT" sz="2000" dirty="0" err="1">
                <a:latin typeface="Futura Md BT" panose="020B0602020204020303" pitchFamily="34" charset="0"/>
              </a:rPr>
              <a:t>Confusion</a:t>
            </a:r>
            <a:r>
              <a:rPr lang="it-IT" sz="2000" dirty="0">
                <a:latin typeface="Futura Md BT" panose="020B0602020204020303" pitchFamily="34" charset="0"/>
              </a:rPr>
              <a:t> Matrix manifesta un’ottima classificazione delle immagini, con solamente 2 errori sul totale del </a:t>
            </a:r>
            <a:r>
              <a:rPr lang="it-IT" sz="2000" dirty="0" err="1">
                <a:latin typeface="Futura Md BT" panose="020B0602020204020303" pitchFamily="34" charset="0"/>
              </a:rPr>
              <a:t>Validation</a:t>
            </a:r>
            <a:r>
              <a:rPr lang="it-IT" sz="2000" dirty="0">
                <a:latin typeface="Futura Md BT" panose="020B0602020204020303" pitchFamily="34" charset="0"/>
              </a:rPr>
              <a:t> set.</a:t>
            </a:r>
          </a:p>
        </p:txBody>
      </p:sp>
    </p:spTree>
    <p:extLst>
      <p:ext uri="{BB962C8B-B14F-4D97-AF65-F5344CB8AC3E}">
        <p14:creationId xmlns:p14="http://schemas.microsoft.com/office/powerpoint/2010/main" val="29644596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3918A499-0155-48FD-9741-86CD752290C0}"/>
              </a:ext>
            </a:extLst>
          </p:cNvPr>
          <p:cNvSpPr txBox="1"/>
          <p:nvPr/>
        </p:nvSpPr>
        <p:spPr>
          <a:xfrm>
            <a:off x="2885209" y="311730"/>
            <a:ext cx="64215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b="1" dirty="0">
                <a:latin typeface="Futura Md BT" panose="020B0602020204020303" pitchFamily="34" charset="0"/>
              </a:rPr>
              <a:t>RISULTATI SUL TEST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991054D7-374B-4B73-AD22-CEA00C060AA9}"/>
              </a:ext>
            </a:extLst>
          </p:cNvPr>
          <p:cNvSpPr txBox="1"/>
          <p:nvPr/>
        </p:nvSpPr>
        <p:spPr>
          <a:xfrm>
            <a:off x="1110791" y="1226886"/>
            <a:ext cx="997041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Futura Md BT" panose="020B0602020204020303" pitchFamily="34" charset="0"/>
              </a:rPr>
              <a:t>Anche su immagini completamente nuove, nonostante siano decisamente poco numerose, il modello ottiene risultati incredibilmente buoni, identificando correttamente tutte le immagini.</a:t>
            </a: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14220AB4-71D8-4B4A-B8FC-C9CCBD02EE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453" y="2440815"/>
            <a:ext cx="4385094" cy="420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532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550176AF-C862-4736-A857-42639254F7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r="4284"/>
          <a:stretch/>
        </p:blipFill>
        <p:spPr>
          <a:xfrm rot="5400000">
            <a:off x="2668700" y="-2668696"/>
            <a:ext cx="6857998" cy="12195398"/>
          </a:xfrm>
          <a:prstGeom prst="rect">
            <a:avLst/>
          </a:prstGeom>
        </p:spPr>
      </p:pic>
      <p:sp>
        <p:nvSpPr>
          <p:cNvPr id="7" name="Rettangolo 6">
            <a:extLst>
              <a:ext uri="{FF2B5EF4-FFF2-40B4-BE49-F238E27FC236}">
                <a16:creationId xmlns:a16="http://schemas.microsoft.com/office/drawing/2014/main" id="{F9B1604F-0665-48F0-9D66-4CE6849B6C58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60B14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CCAFA800-5B32-49DB-989A-AAD7428AD602}"/>
              </a:ext>
            </a:extLst>
          </p:cNvPr>
          <p:cNvGrpSpPr/>
          <p:nvPr/>
        </p:nvGrpSpPr>
        <p:grpSpPr>
          <a:xfrm>
            <a:off x="1574846" y="2968000"/>
            <a:ext cx="9042309" cy="923330"/>
            <a:chOff x="1637299" y="3258283"/>
            <a:chExt cx="9042309" cy="923330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CBCE0D2F-7F9B-4E69-ACB9-8E4D6AB62612}"/>
                </a:ext>
              </a:extLst>
            </p:cNvPr>
            <p:cNvSpPr txBox="1"/>
            <p:nvPr/>
          </p:nvSpPr>
          <p:spPr>
            <a:xfrm>
              <a:off x="1637299" y="3288395"/>
              <a:ext cx="904230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000" b="1" dirty="0">
                  <a:solidFill>
                    <a:srgbClr val="ABE9FF"/>
                  </a:solidFill>
                  <a:latin typeface="Futura Md BT" panose="020B0602020204020303" pitchFamily="34" charset="0"/>
                </a:rPr>
                <a:t>IMAGE RETRIEVAL</a:t>
              </a:r>
            </a:p>
          </p:txBody>
        </p:sp>
        <p:sp>
          <p:nvSpPr>
            <p:cNvPr id="13" name="CasellaDiTesto 12">
              <a:extLst>
                <a:ext uri="{FF2B5EF4-FFF2-40B4-BE49-F238E27FC236}">
                  <a16:creationId xmlns:a16="http://schemas.microsoft.com/office/drawing/2014/main" id="{B34C461B-BACB-42A9-AD9A-87C5C5D3F3D6}"/>
                </a:ext>
              </a:extLst>
            </p:cNvPr>
            <p:cNvSpPr txBox="1"/>
            <p:nvPr/>
          </p:nvSpPr>
          <p:spPr>
            <a:xfrm>
              <a:off x="1848183" y="3258283"/>
              <a:ext cx="147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400" b="1" dirty="0">
                  <a:solidFill>
                    <a:srgbClr val="006386"/>
                  </a:solidFill>
                  <a:latin typeface="Futura Md BT" panose="020B0602020204020303" pitchFamily="34" charset="0"/>
                </a:rPr>
                <a:t>3</a:t>
              </a:r>
            </a:p>
          </p:txBody>
        </p:sp>
        <p:cxnSp>
          <p:nvCxnSpPr>
            <p:cNvPr id="14" name="Connettore diritto 13">
              <a:extLst>
                <a:ext uri="{FF2B5EF4-FFF2-40B4-BE49-F238E27FC236}">
                  <a16:creationId xmlns:a16="http://schemas.microsoft.com/office/drawing/2014/main" id="{D71D7451-38F4-43FB-B123-60B828A8FC70}"/>
                </a:ext>
              </a:extLst>
            </p:cNvPr>
            <p:cNvCxnSpPr>
              <a:cxnSpLocks/>
            </p:cNvCxnSpPr>
            <p:nvPr/>
          </p:nvCxnSpPr>
          <p:spPr>
            <a:xfrm>
              <a:off x="3095889" y="3352800"/>
              <a:ext cx="0" cy="720000"/>
            </a:xfrm>
            <a:prstGeom prst="line">
              <a:avLst/>
            </a:prstGeom>
            <a:ln w="44450">
              <a:solidFill>
                <a:srgbClr val="006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itolo 1">
            <a:extLst>
              <a:ext uri="{FF2B5EF4-FFF2-40B4-BE49-F238E27FC236}">
                <a16:creationId xmlns:a16="http://schemas.microsoft.com/office/drawing/2014/main" id="{83B2BE9F-C0E1-4C54-9921-B5ADE1696808}"/>
              </a:ext>
            </a:extLst>
          </p:cNvPr>
          <p:cNvSpPr txBox="1">
            <a:spLocks/>
          </p:cNvSpPr>
          <p:nvPr/>
        </p:nvSpPr>
        <p:spPr>
          <a:xfrm>
            <a:off x="2750349" y="7664940"/>
            <a:ext cx="6691303" cy="23686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</a:rPr>
              <a:t>Ricerca e recupero dei volti più somiglianti all’interno di un database, dato un viso sconosciuto (query by </a:t>
            </a:r>
            <a:r>
              <a:rPr lang="it-IT" sz="2400" dirty="0" err="1">
                <a:solidFill>
                  <a:schemeClr val="bg1"/>
                </a:solidFill>
                <a:latin typeface="Futura Md BT" panose="020B0602020204020303" pitchFamily="34" charset="0"/>
              </a:rPr>
              <a:t>example</a:t>
            </a:r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68515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606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BA8547BC-3D1C-4A84-AB01-2FAC18483D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5" r="4284"/>
          <a:stretch/>
        </p:blipFill>
        <p:spPr>
          <a:xfrm rot="5400000">
            <a:off x="2668700" y="-2668696"/>
            <a:ext cx="6857998" cy="12195398"/>
          </a:xfrm>
          <a:prstGeom prst="rect">
            <a:avLst/>
          </a:prstGeom>
        </p:spPr>
      </p:pic>
      <p:sp>
        <p:nvSpPr>
          <p:cNvPr id="5" name="Rettangolo 4">
            <a:extLst>
              <a:ext uri="{FF2B5EF4-FFF2-40B4-BE49-F238E27FC236}">
                <a16:creationId xmlns:a16="http://schemas.microsoft.com/office/drawing/2014/main" id="{1A0A8410-CE93-430D-B26F-9D67A67169C2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60B14">
              <a:alpha val="8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6" name="Titolo 1">
            <a:extLst>
              <a:ext uri="{FF2B5EF4-FFF2-40B4-BE49-F238E27FC236}">
                <a16:creationId xmlns:a16="http://schemas.microsoft.com/office/drawing/2014/main" id="{9D0A3C00-53F0-4B85-ACB6-FEAEF561AD49}"/>
              </a:ext>
            </a:extLst>
          </p:cNvPr>
          <p:cNvSpPr txBox="1">
            <a:spLocks/>
          </p:cNvSpPr>
          <p:nvPr/>
        </p:nvSpPr>
        <p:spPr>
          <a:xfrm>
            <a:off x="2750349" y="3499338"/>
            <a:ext cx="6691303" cy="2368695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</a:rPr>
              <a:t>Ricerca e recupero dei volti più somiglianti all’interno di un database, dato un viso sconosciuto (query by </a:t>
            </a:r>
            <a:r>
              <a:rPr lang="it-IT" sz="2400" dirty="0" err="1">
                <a:solidFill>
                  <a:schemeClr val="bg1"/>
                </a:solidFill>
                <a:latin typeface="Futura Md BT" panose="020B0602020204020303" pitchFamily="34" charset="0"/>
              </a:rPr>
              <a:t>example</a:t>
            </a:r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</a:rPr>
              <a:t>)</a:t>
            </a:r>
          </a:p>
        </p:txBody>
      </p:sp>
      <p:grpSp>
        <p:nvGrpSpPr>
          <p:cNvPr id="20" name="Gruppo 19">
            <a:extLst>
              <a:ext uri="{FF2B5EF4-FFF2-40B4-BE49-F238E27FC236}">
                <a16:creationId xmlns:a16="http://schemas.microsoft.com/office/drawing/2014/main" id="{B4481D52-0691-4833-8B4B-3058A1A3D3AA}"/>
              </a:ext>
            </a:extLst>
          </p:cNvPr>
          <p:cNvGrpSpPr/>
          <p:nvPr/>
        </p:nvGrpSpPr>
        <p:grpSpPr>
          <a:xfrm>
            <a:off x="1574846" y="1502060"/>
            <a:ext cx="9042309" cy="923330"/>
            <a:chOff x="1637299" y="3258283"/>
            <a:chExt cx="9042309" cy="923330"/>
          </a:xfrm>
        </p:grpSpPr>
        <p:sp>
          <p:nvSpPr>
            <p:cNvPr id="21" name="CasellaDiTesto 20">
              <a:extLst>
                <a:ext uri="{FF2B5EF4-FFF2-40B4-BE49-F238E27FC236}">
                  <a16:creationId xmlns:a16="http://schemas.microsoft.com/office/drawing/2014/main" id="{697BC6D4-9BCB-4088-9C81-A673D1B8D9D9}"/>
                </a:ext>
              </a:extLst>
            </p:cNvPr>
            <p:cNvSpPr txBox="1"/>
            <p:nvPr/>
          </p:nvSpPr>
          <p:spPr>
            <a:xfrm>
              <a:off x="1637299" y="3288395"/>
              <a:ext cx="9042309" cy="8617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000" b="1" dirty="0">
                  <a:solidFill>
                    <a:srgbClr val="ABE9FF"/>
                  </a:solidFill>
                  <a:latin typeface="Futura Md BT" panose="020B0602020204020303" pitchFamily="34" charset="0"/>
                </a:rPr>
                <a:t>IMAGE RETRIEVAL</a:t>
              </a:r>
            </a:p>
          </p:txBody>
        </p:sp>
        <p:sp>
          <p:nvSpPr>
            <p:cNvPr id="22" name="CasellaDiTesto 21">
              <a:extLst>
                <a:ext uri="{FF2B5EF4-FFF2-40B4-BE49-F238E27FC236}">
                  <a16:creationId xmlns:a16="http://schemas.microsoft.com/office/drawing/2014/main" id="{7470ABA3-5197-4328-B235-EF5FD61EE9AD}"/>
                </a:ext>
              </a:extLst>
            </p:cNvPr>
            <p:cNvSpPr txBox="1"/>
            <p:nvPr/>
          </p:nvSpPr>
          <p:spPr>
            <a:xfrm>
              <a:off x="1848183" y="3258283"/>
              <a:ext cx="147827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/>
              <a:r>
                <a:rPr lang="it-IT" sz="5400" b="1" dirty="0">
                  <a:solidFill>
                    <a:srgbClr val="006386"/>
                  </a:solidFill>
                  <a:latin typeface="Futura Md BT" panose="020B0602020204020303" pitchFamily="34" charset="0"/>
                </a:rPr>
                <a:t>3</a:t>
              </a:r>
            </a:p>
          </p:txBody>
        </p:sp>
        <p:cxnSp>
          <p:nvCxnSpPr>
            <p:cNvPr id="23" name="Connettore diritto 22">
              <a:extLst>
                <a:ext uri="{FF2B5EF4-FFF2-40B4-BE49-F238E27FC236}">
                  <a16:creationId xmlns:a16="http://schemas.microsoft.com/office/drawing/2014/main" id="{004F7A55-7FC5-431B-B642-ECAF5AF74AB4}"/>
                </a:ext>
              </a:extLst>
            </p:cNvPr>
            <p:cNvCxnSpPr>
              <a:cxnSpLocks/>
            </p:cNvCxnSpPr>
            <p:nvPr/>
          </p:nvCxnSpPr>
          <p:spPr>
            <a:xfrm>
              <a:off x="3095889" y="3352800"/>
              <a:ext cx="0" cy="720000"/>
            </a:xfrm>
            <a:prstGeom prst="line">
              <a:avLst/>
            </a:prstGeom>
            <a:ln w="44450">
              <a:solidFill>
                <a:srgbClr val="00638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910852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9FBF0B-3FEA-4B79-9FEE-FD2859CA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528" y="2908042"/>
            <a:ext cx="10515600" cy="1330661"/>
          </a:xfrm>
          <a:noFill/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Sviluppare un sistema di information 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retrieval</a:t>
            </a:r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 in grado di recuperare da un database di immagini i 10 volti più somiglianti a quello fornito come esempio.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OBIETTIVO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65271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pic>
        <p:nvPicPr>
          <p:cNvPr id="11" name="Immagine 10">
            <a:extLst>
              <a:ext uri="{FF2B5EF4-FFF2-40B4-BE49-F238E27FC236}">
                <a16:creationId xmlns:a16="http://schemas.microsoft.com/office/drawing/2014/main" id="{9BC49138-616E-49C3-966B-E3697C0A4F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7360"/>
            <a:ext cx="12192000" cy="294355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5F12DA19-9FBD-46AE-8F6D-DCA149935C27}"/>
              </a:ext>
            </a:extLst>
          </p:cNvPr>
          <p:cNvSpPr/>
          <p:nvPr/>
        </p:nvSpPr>
        <p:spPr>
          <a:xfrm>
            <a:off x="11369407" y="6548934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</p:spTree>
    <p:extLst>
      <p:ext uri="{BB962C8B-B14F-4D97-AF65-F5344CB8AC3E}">
        <p14:creationId xmlns:p14="http://schemas.microsoft.com/office/powerpoint/2010/main" val="21684374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DATASET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46BB319-783F-A644-AFC3-4A25B44594ED}"/>
              </a:ext>
            </a:extLst>
          </p:cNvPr>
          <p:cNvGrpSpPr/>
          <p:nvPr/>
        </p:nvGrpSpPr>
        <p:grpSpPr>
          <a:xfrm>
            <a:off x="2181826" y="1489472"/>
            <a:ext cx="7821003" cy="2000548"/>
            <a:chOff x="2183485" y="1317442"/>
            <a:chExt cx="7821003" cy="200054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DBC71BA3-1D79-DA49-BF50-AD828B546D40}"/>
                </a:ext>
              </a:extLst>
            </p:cNvPr>
            <p:cNvSpPr txBox="1"/>
            <p:nvPr/>
          </p:nvSpPr>
          <p:spPr>
            <a:xfrm>
              <a:off x="4142503" y="1317442"/>
              <a:ext cx="5861985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ln w="6350">
                    <a:noFill/>
                  </a:ln>
                  <a:solidFill>
                    <a:schemeClr val="bg1"/>
                  </a:solidFill>
                  <a:effectLst/>
                  <a:latin typeface="Futura Md BT" panose="020B0602020204020303" pitchFamily="34" charset="0"/>
                </a:rPr>
                <a:t>MSRA-CFW</a:t>
              </a:r>
              <a:endParaRPr lang="it-IT" sz="2800" dirty="0">
                <a:ln w="6350">
                  <a:noFill/>
                </a:ln>
                <a:solidFill>
                  <a:schemeClr val="bg1"/>
                </a:solidFill>
                <a:effectLst/>
                <a:latin typeface="Futura Md BT" panose="020B0602020204020303" pitchFamily="34" charset="0"/>
              </a:endParaRPr>
            </a:p>
            <a:p>
              <a:r>
                <a:rPr lang="it-IT" sz="2400" dirty="0">
                  <a:solidFill>
                    <a:schemeClr val="bg1"/>
                  </a:solidFill>
                  <a:latin typeface="Futura Md BT" panose="020B0602020204020303" pitchFamily="34" charset="0"/>
                  <a:cs typeface="Calibri Light"/>
                </a:rPr>
                <a:t>Immagini appartenenti a celebrità, ottenute tramite web </a:t>
              </a:r>
              <a:r>
                <a:rPr lang="it-IT" sz="2400" dirty="0" err="1">
                  <a:solidFill>
                    <a:schemeClr val="bg1"/>
                  </a:solidFill>
                  <a:latin typeface="Futura Md BT" panose="020B0602020204020303" pitchFamily="34" charset="0"/>
                  <a:cs typeface="Calibri Light"/>
                </a:rPr>
                <a:t>scraping</a:t>
              </a:r>
              <a:endParaRPr lang="it-IT" sz="2400" dirty="0">
                <a:solidFill>
                  <a:schemeClr val="bg1"/>
                </a:solidFill>
                <a:latin typeface="Futura Md BT" panose="020B0602020204020303" pitchFamily="34" charset="0"/>
                <a:cs typeface="Calibri Light"/>
              </a:endParaRPr>
            </a:p>
            <a:p>
              <a:endParaRPr lang="it-IT" sz="2000" dirty="0">
                <a:solidFill>
                  <a:schemeClr val="bg1"/>
                </a:solidFill>
                <a:latin typeface="Futura Md BT" panose="020B0602020204020303" pitchFamily="34" charset="0"/>
                <a:cs typeface="Calibri Light"/>
              </a:endParaRPr>
            </a:p>
            <a:p>
              <a:r>
                <a:rPr lang="it-IT" sz="2000" dirty="0">
                  <a:solidFill>
                    <a:schemeClr val="bg1"/>
                  </a:solidFill>
                  <a:latin typeface="Futura Md BT" panose="020B0602020204020303" pitchFamily="34" charset="0"/>
                  <a:cs typeface="Calibri Light"/>
                </a:rPr>
                <a:t>Risultato: 202792 immagini di 1583 individui</a:t>
              </a:r>
            </a:p>
          </p:txBody>
        </p:sp>
        <p:cxnSp>
          <p:nvCxnSpPr>
            <p:cNvPr id="13" name="Connettore diritto 2">
              <a:extLst>
                <a:ext uri="{FF2B5EF4-FFF2-40B4-BE49-F238E27FC236}">
                  <a16:creationId xmlns:a16="http://schemas.microsoft.com/office/drawing/2014/main" id="{773F4668-1F9F-AF41-B337-C630DC4A39C7}"/>
                </a:ext>
              </a:extLst>
            </p:cNvPr>
            <p:cNvCxnSpPr>
              <a:cxnSpLocks/>
            </p:cNvCxnSpPr>
            <p:nvPr/>
          </p:nvCxnSpPr>
          <p:spPr>
            <a:xfrm>
              <a:off x="4055293" y="1446214"/>
              <a:ext cx="0" cy="1748787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4CF3B605-E1F6-334C-BD85-C03FE5777059}"/>
                </a:ext>
              </a:extLst>
            </p:cNvPr>
            <p:cNvGrpSpPr/>
            <p:nvPr/>
          </p:nvGrpSpPr>
          <p:grpSpPr>
            <a:xfrm>
              <a:off x="2183485" y="1443779"/>
              <a:ext cx="1665788" cy="1751648"/>
              <a:chOff x="2183485" y="1443779"/>
              <a:chExt cx="1665788" cy="1751648"/>
            </a:xfrm>
          </p:grpSpPr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2E3408E0-49FC-AA4C-A111-6E2393952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83485" y="2050830"/>
                <a:ext cx="427944" cy="534930"/>
              </a:xfrm>
              <a:prstGeom prst="rect">
                <a:avLst/>
              </a:prstGeom>
            </p:spPr>
          </p:pic>
          <p:pic>
            <p:nvPicPr>
              <p:cNvPr id="16" name="Immagine 15">
                <a:extLst>
                  <a:ext uri="{FF2B5EF4-FFF2-40B4-BE49-F238E27FC236}">
                    <a16:creationId xmlns:a16="http://schemas.microsoft.com/office/drawing/2014/main" id="{2876D636-9849-D340-8854-F237AE1B0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50191" y="2050467"/>
                <a:ext cx="534927" cy="534927"/>
              </a:xfrm>
              <a:prstGeom prst="rect">
                <a:avLst/>
              </a:prstGeom>
            </p:spPr>
          </p:pic>
          <p:pic>
            <p:nvPicPr>
              <p:cNvPr id="17" name="Immagine 16">
                <a:extLst>
                  <a:ext uri="{FF2B5EF4-FFF2-40B4-BE49-F238E27FC236}">
                    <a16:creationId xmlns:a16="http://schemas.microsoft.com/office/drawing/2014/main" id="{DE00F458-8AE6-AD42-8662-A12DC73E1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43626" y="2050471"/>
                <a:ext cx="378903" cy="534923"/>
              </a:xfrm>
              <a:prstGeom prst="rect">
                <a:avLst/>
              </a:prstGeom>
            </p:spPr>
          </p:pic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CEE11713-5EBE-0C48-9C58-ECF78813816E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94122" y="1446109"/>
                <a:ext cx="414565" cy="534923"/>
              </a:xfrm>
              <a:prstGeom prst="rect">
                <a:avLst/>
              </a:prstGeom>
            </p:spPr>
          </p:pic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4FA7F265-19AC-A24B-AD97-785BA521B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45923" y="1513987"/>
                <a:ext cx="534922" cy="401191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6C9F2ACC-4D6D-8E42-9CC6-8C3B8973D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16879" y="1443779"/>
                <a:ext cx="432394" cy="534921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55F8B78C-0CAB-004C-97CF-6F29E8F6B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9155" y="2660507"/>
                <a:ext cx="356613" cy="534920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5D38BCEA-1B1F-4745-ADB8-918512981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19108" y="2657165"/>
                <a:ext cx="427936" cy="534921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38B7511B-9CCF-984E-A1E5-27D4340E9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45925" y="2726260"/>
                <a:ext cx="533933" cy="396000"/>
              </a:xfrm>
              <a:prstGeom prst="rect">
                <a:avLst/>
              </a:prstGeom>
            </p:spPr>
          </p:pic>
        </p:grp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DA248E0-CE67-9E48-B9F2-E57E2EA0C06D}"/>
              </a:ext>
            </a:extLst>
          </p:cNvPr>
          <p:cNvGrpSpPr/>
          <p:nvPr/>
        </p:nvGrpSpPr>
        <p:grpSpPr>
          <a:xfrm>
            <a:off x="2142556" y="3947836"/>
            <a:ext cx="7883470" cy="2000548"/>
            <a:chOff x="2121018" y="3979464"/>
            <a:chExt cx="7883470" cy="2000548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07D6F096-2ED3-0047-AEB4-6C86D1247173}"/>
                </a:ext>
              </a:extLst>
            </p:cNvPr>
            <p:cNvGrpSpPr/>
            <p:nvPr/>
          </p:nvGrpSpPr>
          <p:grpSpPr>
            <a:xfrm>
              <a:off x="2121018" y="4096598"/>
              <a:ext cx="1770547" cy="1751648"/>
              <a:chOff x="2129992" y="1443779"/>
              <a:chExt cx="1770547" cy="1751648"/>
            </a:xfrm>
          </p:grpSpPr>
          <p:pic>
            <p:nvPicPr>
              <p:cNvPr id="28" name="Immagine 27" descr="Immagine che contiene persona, cravatta, uomo, interni&#10;&#10;Descrizione generata automaticamente">
                <a:extLst>
                  <a:ext uri="{FF2B5EF4-FFF2-40B4-BE49-F238E27FC236}">
                    <a16:creationId xmlns:a16="http://schemas.microsoft.com/office/drawing/2014/main" id="{8F643008-572A-F04C-B5E5-B9F34CA45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9992" y="2050830"/>
                <a:ext cx="534930" cy="53493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persona, interni, cravatta, abbigliamento&#10;&#10;Descrizione generata automaticamente">
                <a:extLst>
                  <a:ext uri="{FF2B5EF4-FFF2-40B4-BE49-F238E27FC236}">
                    <a16:creationId xmlns:a16="http://schemas.microsoft.com/office/drawing/2014/main" id="{5E7C047A-7091-2540-9D1E-6B2C8D11D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0191" y="2050467"/>
                <a:ext cx="534927" cy="534927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persona, interni, cravatta, uomo&#10;&#10;Descrizione generata automaticamente">
                <a:extLst>
                  <a:ext uri="{FF2B5EF4-FFF2-40B4-BE49-F238E27FC236}">
                    <a16:creationId xmlns:a16="http://schemas.microsoft.com/office/drawing/2014/main" id="{FD963116-7AE6-FA49-9689-1DFE2D786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616" y="2050471"/>
                <a:ext cx="534923" cy="534923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persona, interni, cravatta, uomo&#10;&#10;Descrizione generata automaticamente">
                <a:extLst>
                  <a:ext uri="{FF2B5EF4-FFF2-40B4-BE49-F238E27FC236}">
                    <a16:creationId xmlns:a16="http://schemas.microsoft.com/office/drawing/2014/main" id="{C79064A2-5AB0-424A-9697-7E2B09FA5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943" y="1446109"/>
                <a:ext cx="534923" cy="534923"/>
              </a:xfrm>
              <a:prstGeom prst="rect">
                <a:avLst/>
              </a:prstGeom>
            </p:spPr>
          </p:pic>
          <p:pic>
            <p:nvPicPr>
              <p:cNvPr id="32" name="Immagine 31" descr="Immagine che contiene persona, cravatta, posando, guardando&#10;&#10;Descrizione generata automaticamente">
                <a:extLst>
                  <a:ext uri="{FF2B5EF4-FFF2-40B4-BE49-F238E27FC236}">
                    <a16:creationId xmlns:a16="http://schemas.microsoft.com/office/drawing/2014/main" id="{1A4E25AE-D5C4-1E47-BE7F-164CF162D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5923" y="1447122"/>
                <a:ext cx="534922" cy="534922"/>
              </a:xfrm>
              <a:prstGeom prst="rect">
                <a:avLst/>
              </a:prstGeom>
            </p:spPr>
          </p:pic>
          <p:pic>
            <p:nvPicPr>
              <p:cNvPr id="33" name="Immagine 32" descr="Immagine che contiene interni, persona, abbigliamento, cravatta&#10;&#10;Descrizione generata automaticamente">
                <a:extLst>
                  <a:ext uri="{FF2B5EF4-FFF2-40B4-BE49-F238E27FC236}">
                    <a16:creationId xmlns:a16="http://schemas.microsoft.com/office/drawing/2014/main" id="{CE8C6D11-B7CB-C64F-8138-C7226A446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616" y="1443779"/>
                <a:ext cx="534921" cy="534921"/>
              </a:xfrm>
              <a:prstGeom prst="rect">
                <a:avLst/>
              </a:prstGeom>
            </p:spPr>
          </p:pic>
          <p:pic>
            <p:nvPicPr>
              <p:cNvPr id="34" name="Immagine 33" descr="Immagine che contiene persona, occhiali, interni, indossando&#10;&#10;Descrizione generata automaticamente">
                <a:extLst>
                  <a:ext uri="{FF2B5EF4-FFF2-40B4-BE49-F238E27FC236}">
                    <a16:creationId xmlns:a16="http://schemas.microsoft.com/office/drawing/2014/main" id="{BE4D8A0B-65DF-F04C-ADDE-843936B50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0002" y="2660507"/>
                <a:ext cx="534920" cy="534920"/>
              </a:xfrm>
              <a:prstGeom prst="rect">
                <a:avLst/>
              </a:prstGeom>
            </p:spPr>
          </p:pic>
          <p:pic>
            <p:nvPicPr>
              <p:cNvPr id="35" name="Immagine 34" descr="Immagine che contiene persona, occhiali, interni, indossando&#10;&#10;Descrizione generata automaticamente">
                <a:extLst>
                  <a:ext uri="{FF2B5EF4-FFF2-40B4-BE49-F238E27FC236}">
                    <a16:creationId xmlns:a16="http://schemas.microsoft.com/office/drawing/2014/main" id="{2DC8C15C-B8AA-6B4B-AD1A-BBBC29762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616" y="2657165"/>
                <a:ext cx="534921" cy="534921"/>
              </a:xfrm>
              <a:prstGeom prst="rect">
                <a:avLst/>
              </a:prstGeom>
            </p:spPr>
          </p:pic>
          <p:pic>
            <p:nvPicPr>
              <p:cNvPr id="36" name="Immagine 35" descr="Immagine che contiene persona, occhiali, indossando, occhialidasole&#10;&#10;Descrizione generata automaticamente">
                <a:extLst>
                  <a:ext uri="{FF2B5EF4-FFF2-40B4-BE49-F238E27FC236}">
                    <a16:creationId xmlns:a16="http://schemas.microsoft.com/office/drawing/2014/main" id="{83FFF809-E66B-7D40-B2C5-2B4939751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5924" y="2657166"/>
                <a:ext cx="534920" cy="534920"/>
              </a:xfrm>
              <a:prstGeom prst="rect">
                <a:avLst/>
              </a:prstGeom>
            </p:spPr>
          </p:pic>
        </p:grp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D8079814-0667-BC49-B165-805C5EC5D781}"/>
                </a:ext>
              </a:extLst>
            </p:cNvPr>
            <p:cNvSpPr txBox="1"/>
            <p:nvPr/>
          </p:nvSpPr>
          <p:spPr>
            <a:xfrm>
              <a:off x="4142503" y="3979464"/>
              <a:ext cx="5861985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ln w="6350">
                    <a:noFill/>
                  </a:ln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</a:rPr>
                <a:t>Personal MSRA-CFW</a:t>
              </a:r>
              <a:endParaRPr lang="it-IT" sz="2800" dirty="0">
                <a:ln w="6350">
                  <a:noFill/>
                </a:ln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endParaRPr>
            </a:p>
            <a:p>
              <a:r>
                <a:rPr lang="it-IT" sz="2400" dirty="0"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  <a:cs typeface="Calibri Light"/>
                </a:rPr>
                <a:t>Acquisizione semi-automatica tramite script in </a:t>
              </a:r>
              <a:r>
                <a:rPr lang="it-IT" sz="2400" dirty="0" err="1"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  <a:cs typeface="Calibri Light"/>
                </a:rPr>
                <a:t>Python</a:t>
              </a:r>
              <a:r>
                <a:rPr lang="it-IT" sz="2400" dirty="0"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  <a:cs typeface="Calibri Light"/>
                </a:rPr>
                <a:t> (libreria </a:t>
              </a:r>
              <a:r>
                <a:rPr lang="it-IT" sz="2400" b="1" dirty="0" err="1"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  <a:cs typeface="Calibri Light"/>
                </a:rPr>
                <a:t>OpenCv</a:t>
              </a:r>
              <a:r>
                <a:rPr lang="it-IT" sz="2400" dirty="0"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  <a:cs typeface="Calibri Light"/>
                </a:rPr>
                <a:t>)</a:t>
              </a:r>
            </a:p>
            <a:p>
              <a:endParaRPr lang="it-IT" sz="20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  <a:cs typeface="Calibri Light"/>
              </a:endParaRPr>
            </a:p>
            <a:p>
              <a:r>
                <a:rPr lang="it-IT" sz="2000" dirty="0"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  <a:cs typeface="Calibri Light"/>
                </a:rPr>
                <a:t>Risultato: </a:t>
              </a:r>
              <a:r>
                <a:rPr lang="it-IT" sz="2000" dirty="0"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</a:rPr>
                <a:t>circa</a:t>
              </a:r>
              <a:r>
                <a:rPr lang="it-IT" sz="2000" dirty="0">
                  <a:solidFill>
                    <a:schemeClr val="bg1">
                      <a:alpha val="10000"/>
                    </a:schemeClr>
                  </a:solidFill>
                </a:rPr>
                <a:t> </a:t>
              </a:r>
              <a:r>
                <a:rPr lang="it-IT" sz="2000" dirty="0"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  <a:cs typeface="Calibri Light"/>
                </a:rPr>
                <a:t>3’000 immagini a persona</a:t>
              </a:r>
              <a:endParaRPr lang="it-IT" sz="2000" b="1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  <a:cs typeface="Calibri Light"/>
              </a:endParaRPr>
            </a:p>
          </p:txBody>
        </p:sp>
        <p:cxnSp>
          <p:nvCxnSpPr>
            <p:cNvPr id="27" name="Connettore diritto 27">
              <a:extLst>
                <a:ext uri="{FF2B5EF4-FFF2-40B4-BE49-F238E27FC236}">
                  <a16:creationId xmlns:a16="http://schemas.microsoft.com/office/drawing/2014/main" id="{183D6566-98A2-0B4B-B71C-13B7737EBA6C}"/>
                </a:ext>
              </a:extLst>
            </p:cNvPr>
            <p:cNvCxnSpPr>
              <a:cxnSpLocks/>
            </p:cNvCxnSpPr>
            <p:nvPr/>
          </p:nvCxnSpPr>
          <p:spPr>
            <a:xfrm>
              <a:off x="4055293" y="4108236"/>
              <a:ext cx="0" cy="1748787"/>
            </a:xfrm>
            <a:prstGeom prst="line">
              <a:avLst/>
            </a:prstGeom>
            <a:ln w="19050">
              <a:solidFill>
                <a:schemeClr val="bg2">
                  <a:lumMod val="7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87820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DATASET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grpSp>
        <p:nvGrpSpPr>
          <p:cNvPr id="11" name="Gruppo 10">
            <a:extLst>
              <a:ext uri="{FF2B5EF4-FFF2-40B4-BE49-F238E27FC236}">
                <a16:creationId xmlns:a16="http://schemas.microsoft.com/office/drawing/2014/main" id="{846BB319-783F-A644-AFC3-4A25B44594ED}"/>
              </a:ext>
            </a:extLst>
          </p:cNvPr>
          <p:cNvGrpSpPr/>
          <p:nvPr/>
        </p:nvGrpSpPr>
        <p:grpSpPr>
          <a:xfrm>
            <a:off x="2181826" y="1489472"/>
            <a:ext cx="7821003" cy="2000548"/>
            <a:chOff x="2183485" y="1317442"/>
            <a:chExt cx="7821003" cy="2000548"/>
          </a:xfrm>
        </p:grpSpPr>
        <p:sp>
          <p:nvSpPr>
            <p:cNvPr id="12" name="CasellaDiTesto 11">
              <a:extLst>
                <a:ext uri="{FF2B5EF4-FFF2-40B4-BE49-F238E27FC236}">
                  <a16:creationId xmlns:a16="http://schemas.microsoft.com/office/drawing/2014/main" id="{DBC71BA3-1D79-DA49-BF50-AD828B546D40}"/>
                </a:ext>
              </a:extLst>
            </p:cNvPr>
            <p:cNvSpPr txBox="1"/>
            <p:nvPr/>
          </p:nvSpPr>
          <p:spPr>
            <a:xfrm>
              <a:off x="4142503" y="1317442"/>
              <a:ext cx="5861985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ln w="6350">
                    <a:noFill/>
                  </a:ln>
                  <a:solidFill>
                    <a:schemeClr val="bg1">
                      <a:alpha val="10000"/>
                    </a:schemeClr>
                  </a:solidFill>
                  <a:effectLst/>
                  <a:latin typeface="Futura Md BT" panose="020B0602020204020303" pitchFamily="34" charset="0"/>
                </a:rPr>
                <a:t>MSRA-CFW</a:t>
              </a:r>
              <a:endParaRPr lang="it-IT" sz="2800" dirty="0">
                <a:ln w="6350">
                  <a:noFill/>
                </a:ln>
                <a:solidFill>
                  <a:schemeClr val="bg1">
                    <a:alpha val="10000"/>
                  </a:schemeClr>
                </a:solidFill>
                <a:effectLst/>
                <a:latin typeface="Futura Md BT" panose="020B0602020204020303" pitchFamily="34" charset="0"/>
              </a:endParaRPr>
            </a:p>
            <a:p>
              <a:r>
                <a:rPr lang="it-IT" sz="2400" dirty="0"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  <a:cs typeface="Calibri Light"/>
                </a:rPr>
                <a:t>Immagini appartenenti a celebrità, ottenute tramite web </a:t>
              </a:r>
              <a:r>
                <a:rPr lang="it-IT" sz="2400" dirty="0" err="1"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  <a:cs typeface="Calibri Light"/>
                </a:rPr>
                <a:t>scraping</a:t>
              </a:r>
              <a:endParaRPr lang="it-IT" sz="24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  <a:cs typeface="Calibri Light"/>
              </a:endParaRPr>
            </a:p>
            <a:p>
              <a:endParaRPr lang="it-IT" sz="20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  <a:cs typeface="Calibri Light"/>
              </a:endParaRPr>
            </a:p>
            <a:p>
              <a:r>
                <a:rPr lang="it-IT" sz="2000" dirty="0">
                  <a:solidFill>
                    <a:schemeClr val="bg1">
                      <a:alpha val="10000"/>
                    </a:schemeClr>
                  </a:solidFill>
                  <a:latin typeface="Futura Md BT" panose="020B0602020204020303" pitchFamily="34" charset="0"/>
                  <a:cs typeface="Calibri Light"/>
                </a:rPr>
                <a:t>Risultato: 202792 immagini di 1583 individui</a:t>
              </a:r>
            </a:p>
          </p:txBody>
        </p:sp>
        <p:cxnSp>
          <p:nvCxnSpPr>
            <p:cNvPr id="13" name="Connettore diritto 2">
              <a:extLst>
                <a:ext uri="{FF2B5EF4-FFF2-40B4-BE49-F238E27FC236}">
                  <a16:creationId xmlns:a16="http://schemas.microsoft.com/office/drawing/2014/main" id="{773F4668-1F9F-AF41-B337-C630DC4A39C7}"/>
                </a:ext>
              </a:extLst>
            </p:cNvPr>
            <p:cNvCxnSpPr>
              <a:cxnSpLocks/>
            </p:cNvCxnSpPr>
            <p:nvPr/>
          </p:nvCxnSpPr>
          <p:spPr>
            <a:xfrm>
              <a:off x="4055293" y="1446214"/>
              <a:ext cx="0" cy="1748787"/>
            </a:xfrm>
            <a:prstGeom prst="line">
              <a:avLst/>
            </a:prstGeom>
            <a:ln w="19050">
              <a:solidFill>
                <a:schemeClr val="bg2">
                  <a:lumMod val="75000"/>
                  <a:alpha val="1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" name="Gruppo 13">
              <a:extLst>
                <a:ext uri="{FF2B5EF4-FFF2-40B4-BE49-F238E27FC236}">
                  <a16:creationId xmlns:a16="http://schemas.microsoft.com/office/drawing/2014/main" id="{4CF3B605-E1F6-334C-BD85-C03FE5777059}"/>
                </a:ext>
              </a:extLst>
            </p:cNvPr>
            <p:cNvGrpSpPr/>
            <p:nvPr/>
          </p:nvGrpSpPr>
          <p:grpSpPr>
            <a:xfrm>
              <a:off x="2183485" y="1443779"/>
              <a:ext cx="1665788" cy="1751648"/>
              <a:chOff x="2183485" y="1443779"/>
              <a:chExt cx="1665788" cy="1751648"/>
            </a:xfrm>
          </p:grpSpPr>
          <p:pic>
            <p:nvPicPr>
              <p:cNvPr id="15" name="Immagine 14">
                <a:extLst>
                  <a:ext uri="{FF2B5EF4-FFF2-40B4-BE49-F238E27FC236}">
                    <a16:creationId xmlns:a16="http://schemas.microsoft.com/office/drawing/2014/main" id="{2E3408E0-49FC-AA4C-A111-6E2393952A7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83485" y="2050830"/>
                <a:ext cx="427944" cy="534930"/>
              </a:xfrm>
              <a:prstGeom prst="rect">
                <a:avLst/>
              </a:prstGeom>
            </p:spPr>
          </p:pic>
          <p:pic>
            <p:nvPicPr>
              <p:cNvPr id="16" name="Immagine 15">
                <a:extLst>
                  <a:ext uri="{FF2B5EF4-FFF2-40B4-BE49-F238E27FC236}">
                    <a16:creationId xmlns:a16="http://schemas.microsoft.com/office/drawing/2014/main" id="{2876D636-9849-D340-8854-F237AE1B07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50191" y="2050467"/>
                <a:ext cx="534927" cy="534927"/>
              </a:xfrm>
              <a:prstGeom prst="rect">
                <a:avLst/>
              </a:prstGeom>
            </p:spPr>
          </p:pic>
          <p:pic>
            <p:nvPicPr>
              <p:cNvPr id="17" name="Immagine 16">
                <a:extLst>
                  <a:ext uri="{FF2B5EF4-FFF2-40B4-BE49-F238E27FC236}">
                    <a16:creationId xmlns:a16="http://schemas.microsoft.com/office/drawing/2014/main" id="{DE00F458-8AE6-AD42-8662-A12DC73E1E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43626" y="2050471"/>
                <a:ext cx="378903" cy="534923"/>
              </a:xfrm>
              <a:prstGeom prst="rect">
                <a:avLst/>
              </a:prstGeom>
            </p:spPr>
          </p:pic>
          <p:pic>
            <p:nvPicPr>
              <p:cNvPr id="18" name="Immagine 17">
                <a:extLst>
                  <a:ext uri="{FF2B5EF4-FFF2-40B4-BE49-F238E27FC236}">
                    <a16:creationId xmlns:a16="http://schemas.microsoft.com/office/drawing/2014/main" id="{CEE11713-5EBE-0C48-9C58-ECF78813816E}"/>
                  </a:ext>
                </a:extLst>
              </p:cNvPr>
              <p:cNvPicPr>
                <a:picLocks/>
              </p:cNvPicPr>
              <p:nvPr/>
            </p:nvPicPr>
            <p:blipFill>
              <a:blip r:embed="rId6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194122" y="1446109"/>
                <a:ext cx="414565" cy="534923"/>
              </a:xfrm>
              <a:prstGeom prst="rect">
                <a:avLst/>
              </a:prstGeom>
            </p:spPr>
          </p:pic>
          <p:pic>
            <p:nvPicPr>
              <p:cNvPr id="19" name="Immagine 18">
                <a:extLst>
                  <a:ext uri="{FF2B5EF4-FFF2-40B4-BE49-F238E27FC236}">
                    <a16:creationId xmlns:a16="http://schemas.microsoft.com/office/drawing/2014/main" id="{4FA7F265-19AC-A24B-AD97-785BA521B8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45923" y="1513987"/>
                <a:ext cx="534922" cy="401191"/>
              </a:xfrm>
              <a:prstGeom prst="rect">
                <a:avLst/>
              </a:prstGeom>
            </p:spPr>
          </p:pic>
          <p:pic>
            <p:nvPicPr>
              <p:cNvPr id="20" name="Immagine 19">
                <a:extLst>
                  <a:ext uri="{FF2B5EF4-FFF2-40B4-BE49-F238E27FC236}">
                    <a16:creationId xmlns:a16="http://schemas.microsoft.com/office/drawing/2014/main" id="{6C9F2ACC-4D6D-8E42-9CC6-8C3B8973D7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16879" y="1443779"/>
                <a:ext cx="432394" cy="534921"/>
              </a:xfrm>
              <a:prstGeom prst="rect">
                <a:avLst/>
              </a:prstGeom>
            </p:spPr>
          </p:pic>
          <p:pic>
            <p:nvPicPr>
              <p:cNvPr id="21" name="Immagine 20">
                <a:extLst>
                  <a:ext uri="{FF2B5EF4-FFF2-40B4-BE49-F238E27FC236}">
                    <a16:creationId xmlns:a16="http://schemas.microsoft.com/office/drawing/2014/main" id="{55F8B78C-0CAB-004C-97CF-6F29E8F6B7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19155" y="2660507"/>
                <a:ext cx="356613" cy="534920"/>
              </a:xfrm>
              <a:prstGeom prst="rect">
                <a:avLst/>
              </a:prstGeom>
            </p:spPr>
          </p:pic>
          <p:pic>
            <p:nvPicPr>
              <p:cNvPr id="22" name="Immagine 21">
                <a:extLst>
                  <a:ext uri="{FF2B5EF4-FFF2-40B4-BE49-F238E27FC236}">
                    <a16:creationId xmlns:a16="http://schemas.microsoft.com/office/drawing/2014/main" id="{5D38BCEA-1B1F-4745-ADB8-9185129817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419108" y="2657165"/>
                <a:ext cx="427936" cy="534921"/>
              </a:xfrm>
              <a:prstGeom prst="rect">
                <a:avLst/>
              </a:prstGeom>
            </p:spPr>
          </p:pic>
          <p:pic>
            <p:nvPicPr>
              <p:cNvPr id="23" name="Immagine 22">
                <a:extLst>
                  <a:ext uri="{FF2B5EF4-FFF2-40B4-BE49-F238E27FC236}">
                    <a16:creationId xmlns:a16="http://schemas.microsoft.com/office/drawing/2014/main" id="{38B7511B-9CCF-984E-A1E5-27D4340E9B3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alphaModFix amt="1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745925" y="2726260"/>
                <a:ext cx="533933" cy="396000"/>
              </a:xfrm>
              <a:prstGeom prst="rect">
                <a:avLst/>
              </a:prstGeom>
            </p:spPr>
          </p:pic>
        </p:grpSp>
      </p:grpSp>
      <p:grpSp>
        <p:nvGrpSpPr>
          <p:cNvPr id="24" name="Gruppo 23">
            <a:extLst>
              <a:ext uri="{FF2B5EF4-FFF2-40B4-BE49-F238E27FC236}">
                <a16:creationId xmlns:a16="http://schemas.microsoft.com/office/drawing/2014/main" id="{9DA248E0-CE67-9E48-B9F2-E57E2EA0C06D}"/>
              </a:ext>
            </a:extLst>
          </p:cNvPr>
          <p:cNvGrpSpPr/>
          <p:nvPr/>
        </p:nvGrpSpPr>
        <p:grpSpPr>
          <a:xfrm>
            <a:off x="2142556" y="3947836"/>
            <a:ext cx="7883470" cy="2000548"/>
            <a:chOff x="2121018" y="3979464"/>
            <a:chExt cx="7883470" cy="2000548"/>
          </a:xfrm>
        </p:grpSpPr>
        <p:grpSp>
          <p:nvGrpSpPr>
            <p:cNvPr id="25" name="Gruppo 24">
              <a:extLst>
                <a:ext uri="{FF2B5EF4-FFF2-40B4-BE49-F238E27FC236}">
                  <a16:creationId xmlns:a16="http://schemas.microsoft.com/office/drawing/2014/main" id="{07D6F096-2ED3-0047-AEB4-6C86D1247173}"/>
                </a:ext>
              </a:extLst>
            </p:cNvPr>
            <p:cNvGrpSpPr/>
            <p:nvPr/>
          </p:nvGrpSpPr>
          <p:grpSpPr>
            <a:xfrm>
              <a:off x="2121018" y="4096598"/>
              <a:ext cx="1770547" cy="1751648"/>
              <a:chOff x="2129992" y="1443779"/>
              <a:chExt cx="1770547" cy="1751648"/>
            </a:xfrm>
          </p:grpSpPr>
          <p:pic>
            <p:nvPicPr>
              <p:cNvPr id="28" name="Immagine 27" descr="Immagine che contiene persona, cravatta, uomo, interni&#10;&#10;Descrizione generata automaticamente">
                <a:extLst>
                  <a:ext uri="{FF2B5EF4-FFF2-40B4-BE49-F238E27FC236}">
                    <a16:creationId xmlns:a16="http://schemas.microsoft.com/office/drawing/2014/main" id="{8F643008-572A-F04C-B5E5-B9F34CA454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29992" y="2050830"/>
                <a:ext cx="534930" cy="534930"/>
              </a:xfrm>
              <a:prstGeom prst="rect">
                <a:avLst/>
              </a:prstGeom>
            </p:spPr>
          </p:pic>
          <p:pic>
            <p:nvPicPr>
              <p:cNvPr id="29" name="Immagine 28" descr="Immagine che contiene persona, interni, cravatta, abbigliamento&#10;&#10;Descrizione generata automaticamente">
                <a:extLst>
                  <a:ext uri="{FF2B5EF4-FFF2-40B4-BE49-F238E27FC236}">
                    <a16:creationId xmlns:a16="http://schemas.microsoft.com/office/drawing/2014/main" id="{5E7C047A-7091-2540-9D1E-6B2C8D11D4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50191" y="2050467"/>
                <a:ext cx="534927" cy="534927"/>
              </a:xfrm>
              <a:prstGeom prst="rect">
                <a:avLst/>
              </a:prstGeom>
            </p:spPr>
          </p:pic>
          <p:pic>
            <p:nvPicPr>
              <p:cNvPr id="30" name="Immagine 29" descr="Immagine che contiene persona, interni, cravatta, uomo&#10;&#10;Descrizione generata automaticamente">
                <a:extLst>
                  <a:ext uri="{FF2B5EF4-FFF2-40B4-BE49-F238E27FC236}">
                    <a16:creationId xmlns:a16="http://schemas.microsoft.com/office/drawing/2014/main" id="{FD963116-7AE6-FA49-9689-1DFE2D7867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616" y="2050471"/>
                <a:ext cx="534923" cy="534923"/>
              </a:xfrm>
              <a:prstGeom prst="rect">
                <a:avLst/>
              </a:prstGeom>
            </p:spPr>
          </p:pic>
          <p:pic>
            <p:nvPicPr>
              <p:cNvPr id="31" name="Immagine 30" descr="Immagine che contiene persona, interni, cravatta, uomo&#10;&#10;Descrizione generata automaticamente">
                <a:extLst>
                  <a:ext uri="{FF2B5EF4-FFF2-40B4-BE49-F238E27FC236}">
                    <a16:creationId xmlns:a16="http://schemas.microsoft.com/office/drawing/2014/main" id="{C79064A2-5AB0-424A-9697-7E2B09FA50C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3943" y="1446109"/>
                <a:ext cx="534923" cy="534923"/>
              </a:xfrm>
              <a:prstGeom prst="rect">
                <a:avLst/>
              </a:prstGeom>
            </p:spPr>
          </p:pic>
          <p:pic>
            <p:nvPicPr>
              <p:cNvPr id="32" name="Immagine 31" descr="Immagine che contiene persona, cravatta, posando, guardando&#10;&#10;Descrizione generata automaticamente">
                <a:extLst>
                  <a:ext uri="{FF2B5EF4-FFF2-40B4-BE49-F238E27FC236}">
                    <a16:creationId xmlns:a16="http://schemas.microsoft.com/office/drawing/2014/main" id="{1A4E25AE-D5C4-1E47-BE7F-164CF162D99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5923" y="1447122"/>
                <a:ext cx="534922" cy="534922"/>
              </a:xfrm>
              <a:prstGeom prst="rect">
                <a:avLst/>
              </a:prstGeom>
            </p:spPr>
          </p:pic>
          <p:pic>
            <p:nvPicPr>
              <p:cNvPr id="33" name="Immagine 32" descr="Immagine che contiene interni, persona, abbigliamento, cravatta&#10;&#10;Descrizione generata automaticamente">
                <a:extLst>
                  <a:ext uri="{FF2B5EF4-FFF2-40B4-BE49-F238E27FC236}">
                    <a16:creationId xmlns:a16="http://schemas.microsoft.com/office/drawing/2014/main" id="{CE8C6D11-B7CB-C64F-8138-C7226A4462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616" y="1443779"/>
                <a:ext cx="534921" cy="534921"/>
              </a:xfrm>
              <a:prstGeom prst="rect">
                <a:avLst/>
              </a:prstGeom>
            </p:spPr>
          </p:pic>
          <p:pic>
            <p:nvPicPr>
              <p:cNvPr id="34" name="Immagine 33" descr="Immagine che contiene persona, occhiali, interni, indossando&#10;&#10;Descrizione generata automaticamente">
                <a:extLst>
                  <a:ext uri="{FF2B5EF4-FFF2-40B4-BE49-F238E27FC236}">
                    <a16:creationId xmlns:a16="http://schemas.microsoft.com/office/drawing/2014/main" id="{BE4D8A0B-65DF-F04C-ADDE-843936B500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30002" y="2660507"/>
                <a:ext cx="534920" cy="534920"/>
              </a:xfrm>
              <a:prstGeom prst="rect">
                <a:avLst/>
              </a:prstGeom>
            </p:spPr>
          </p:pic>
          <p:pic>
            <p:nvPicPr>
              <p:cNvPr id="35" name="Immagine 34" descr="Immagine che contiene persona, occhiali, interni, indossando&#10;&#10;Descrizione generata automaticamente">
                <a:extLst>
                  <a:ext uri="{FF2B5EF4-FFF2-40B4-BE49-F238E27FC236}">
                    <a16:creationId xmlns:a16="http://schemas.microsoft.com/office/drawing/2014/main" id="{2DC8C15C-B8AA-6B4B-AD1A-BBBC29762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65616" y="2657165"/>
                <a:ext cx="534921" cy="534921"/>
              </a:xfrm>
              <a:prstGeom prst="rect">
                <a:avLst/>
              </a:prstGeom>
            </p:spPr>
          </p:pic>
          <p:pic>
            <p:nvPicPr>
              <p:cNvPr id="36" name="Immagine 35" descr="Immagine che contiene persona, occhiali, indossando, occhialidasole&#10;&#10;Descrizione generata automaticamente">
                <a:extLst>
                  <a:ext uri="{FF2B5EF4-FFF2-40B4-BE49-F238E27FC236}">
                    <a16:creationId xmlns:a16="http://schemas.microsoft.com/office/drawing/2014/main" id="{83FFF809-E66B-7D40-B2C5-2B49397517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45924" y="2657166"/>
                <a:ext cx="534920" cy="534920"/>
              </a:xfrm>
              <a:prstGeom prst="rect">
                <a:avLst/>
              </a:prstGeom>
            </p:spPr>
          </p:pic>
        </p:grpSp>
        <p:sp>
          <p:nvSpPr>
            <p:cNvPr id="26" name="CasellaDiTesto 25">
              <a:extLst>
                <a:ext uri="{FF2B5EF4-FFF2-40B4-BE49-F238E27FC236}">
                  <a16:creationId xmlns:a16="http://schemas.microsoft.com/office/drawing/2014/main" id="{D8079814-0667-BC49-B165-805C5EC5D781}"/>
                </a:ext>
              </a:extLst>
            </p:cNvPr>
            <p:cNvSpPr txBox="1"/>
            <p:nvPr/>
          </p:nvSpPr>
          <p:spPr>
            <a:xfrm>
              <a:off x="4142503" y="3979464"/>
              <a:ext cx="5861985" cy="20005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600" b="1" dirty="0">
                  <a:ln w="6350">
                    <a:noFill/>
                  </a:ln>
                  <a:solidFill>
                    <a:schemeClr val="bg1"/>
                  </a:solidFill>
                  <a:latin typeface="Futura Md BT" panose="020B0602020204020303" pitchFamily="34" charset="0"/>
                </a:rPr>
                <a:t>Personal MSRA-CFW</a:t>
              </a:r>
              <a:endParaRPr lang="it-IT" sz="2800" dirty="0">
                <a:ln w="6350">
                  <a:noFill/>
                </a:ln>
                <a:solidFill>
                  <a:schemeClr val="bg1"/>
                </a:solidFill>
                <a:latin typeface="Futura Md BT" panose="020B0602020204020303" pitchFamily="34" charset="0"/>
              </a:endParaRPr>
            </a:p>
            <a:p>
              <a:r>
                <a:rPr lang="it-IT" sz="2400" dirty="0">
                  <a:solidFill>
                    <a:schemeClr val="bg1"/>
                  </a:solidFill>
                  <a:latin typeface="Futura Md BT" panose="020B0602020204020303" pitchFamily="34" charset="0"/>
                  <a:cs typeface="Calibri Light"/>
                </a:rPr>
                <a:t>Acquisizione semi-automatica tramite script in </a:t>
              </a:r>
              <a:r>
                <a:rPr lang="it-IT" sz="2400" dirty="0" err="1">
                  <a:solidFill>
                    <a:schemeClr val="bg1"/>
                  </a:solidFill>
                  <a:latin typeface="Futura Md BT" panose="020B0602020204020303" pitchFamily="34" charset="0"/>
                  <a:cs typeface="Calibri Light"/>
                </a:rPr>
                <a:t>Python</a:t>
              </a:r>
              <a:r>
                <a:rPr lang="it-IT" sz="2400" dirty="0">
                  <a:solidFill>
                    <a:schemeClr val="bg1"/>
                  </a:solidFill>
                  <a:latin typeface="Futura Md BT" panose="020B0602020204020303" pitchFamily="34" charset="0"/>
                  <a:cs typeface="Calibri Light"/>
                </a:rPr>
                <a:t> (libreria </a:t>
              </a:r>
              <a:r>
                <a:rPr lang="it-IT" sz="2400" b="1" dirty="0" err="1">
                  <a:solidFill>
                    <a:schemeClr val="bg1"/>
                  </a:solidFill>
                  <a:latin typeface="Futura Md BT" panose="020B0602020204020303" pitchFamily="34" charset="0"/>
                  <a:cs typeface="Calibri Light"/>
                </a:rPr>
                <a:t>OpenCv</a:t>
              </a:r>
              <a:r>
                <a:rPr lang="it-IT" sz="2400" dirty="0">
                  <a:solidFill>
                    <a:schemeClr val="bg1"/>
                  </a:solidFill>
                  <a:latin typeface="Futura Md BT" panose="020B0602020204020303" pitchFamily="34" charset="0"/>
                  <a:cs typeface="Calibri Light"/>
                </a:rPr>
                <a:t>)</a:t>
              </a:r>
            </a:p>
            <a:p>
              <a:endParaRPr lang="it-IT" sz="2000" dirty="0">
                <a:solidFill>
                  <a:schemeClr val="bg1"/>
                </a:solidFill>
                <a:latin typeface="Futura Md BT" panose="020B0602020204020303" pitchFamily="34" charset="0"/>
                <a:cs typeface="Calibri Light"/>
              </a:endParaRPr>
            </a:p>
            <a:p>
              <a:r>
                <a:rPr lang="it-IT" sz="2000" dirty="0">
                  <a:solidFill>
                    <a:schemeClr val="bg1"/>
                  </a:solidFill>
                  <a:latin typeface="Futura Md BT" panose="020B0602020204020303" pitchFamily="34" charset="0"/>
                  <a:cs typeface="Calibri Light"/>
                </a:rPr>
                <a:t>Risultato: </a:t>
              </a:r>
              <a:r>
                <a:rPr lang="it-IT" sz="2000" dirty="0">
                  <a:solidFill>
                    <a:schemeClr val="bg1"/>
                  </a:solidFill>
                  <a:latin typeface="Futura Md BT" panose="020B0602020204020303" pitchFamily="34" charset="0"/>
                </a:rPr>
                <a:t>circa</a:t>
              </a:r>
              <a:r>
                <a:rPr lang="it-IT" sz="2000" dirty="0">
                  <a:solidFill>
                    <a:schemeClr val="bg1"/>
                  </a:solidFill>
                </a:rPr>
                <a:t> </a:t>
              </a:r>
              <a:r>
                <a:rPr lang="it-IT" sz="2000" dirty="0">
                  <a:solidFill>
                    <a:schemeClr val="bg1"/>
                  </a:solidFill>
                  <a:latin typeface="Futura Md BT" panose="020B0602020204020303" pitchFamily="34" charset="0"/>
                  <a:cs typeface="Calibri Light"/>
                </a:rPr>
                <a:t>3’000 immagini a persona</a:t>
              </a:r>
              <a:endParaRPr lang="it-IT" sz="2000" b="1" dirty="0">
                <a:solidFill>
                  <a:schemeClr val="bg1"/>
                </a:solidFill>
                <a:latin typeface="Futura Md BT" panose="020B0602020204020303" pitchFamily="34" charset="0"/>
                <a:cs typeface="Calibri Light"/>
              </a:endParaRPr>
            </a:p>
          </p:txBody>
        </p:sp>
        <p:cxnSp>
          <p:nvCxnSpPr>
            <p:cNvPr id="27" name="Connettore diritto 27">
              <a:extLst>
                <a:ext uri="{FF2B5EF4-FFF2-40B4-BE49-F238E27FC236}">
                  <a16:creationId xmlns:a16="http://schemas.microsoft.com/office/drawing/2014/main" id="{183D6566-98A2-0B4B-B71C-13B7737EBA6C}"/>
                </a:ext>
              </a:extLst>
            </p:cNvPr>
            <p:cNvCxnSpPr>
              <a:cxnSpLocks/>
            </p:cNvCxnSpPr>
            <p:nvPr/>
          </p:nvCxnSpPr>
          <p:spPr>
            <a:xfrm>
              <a:off x="4055293" y="4108236"/>
              <a:ext cx="0" cy="1748787"/>
            </a:xfrm>
            <a:prstGeom prst="line">
              <a:avLst/>
            </a:prstGeom>
            <a:ln w="190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051023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9FBF0B-3FEA-4B79-9FEE-FD2859CA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339"/>
            <a:ext cx="10515600" cy="569469"/>
          </a:xfrm>
          <a:noFill/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Lettura del database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WORFLOW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E95EE4A-DBAF-3B48-ADD2-F071C45B9293}"/>
              </a:ext>
            </a:extLst>
          </p:cNvPr>
          <p:cNvSpPr txBox="1">
            <a:spLocks/>
          </p:cNvSpPr>
          <p:nvPr/>
        </p:nvSpPr>
        <p:spPr>
          <a:xfrm>
            <a:off x="834528" y="2667808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Estrazione delle </a:t>
            </a:r>
            <a:r>
              <a:rPr lang="it-IT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endParaRPr lang="it-IT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3FDBAD4-5B49-6C4D-B2BE-318AB4F31BA2}"/>
              </a:ext>
            </a:extLst>
          </p:cNvPr>
          <p:cNvSpPr txBox="1">
            <a:spLocks/>
          </p:cNvSpPr>
          <p:nvPr/>
        </p:nvSpPr>
        <p:spPr>
          <a:xfrm>
            <a:off x="838200" y="3237277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Costruzione della struttura di ricerca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6277084-69C8-0945-AC9A-214DC551F86F}"/>
              </a:ext>
            </a:extLst>
          </p:cNvPr>
          <p:cNvSpPr txBox="1">
            <a:spLocks/>
          </p:cNvSpPr>
          <p:nvPr/>
        </p:nvSpPr>
        <p:spPr>
          <a:xfrm>
            <a:off x="834528" y="4186824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Implementazione algoritmo </a:t>
            </a:r>
            <a:r>
              <a:rPr lang="it-IT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QuickLook</a:t>
            </a:r>
            <a:endParaRPr lang="it-IT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D51A072-3B10-6340-A20B-8310A7297039}"/>
              </a:ext>
            </a:extLst>
          </p:cNvPr>
          <p:cNvSpPr txBox="1">
            <a:spLocks/>
          </p:cNvSpPr>
          <p:nvPr/>
        </p:nvSpPr>
        <p:spPr>
          <a:xfrm>
            <a:off x="834528" y="4756293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Demo training</a:t>
            </a:r>
          </a:p>
        </p:txBody>
      </p:sp>
    </p:spTree>
    <p:extLst>
      <p:ext uri="{BB962C8B-B14F-4D97-AF65-F5344CB8AC3E}">
        <p14:creationId xmlns:p14="http://schemas.microsoft.com/office/powerpoint/2010/main" val="12121014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9FBF0B-3FEA-4B79-9FEE-FD2859CA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339"/>
            <a:ext cx="10515600" cy="569469"/>
          </a:xfrm>
          <a:noFill/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Lettura del database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WORFLOW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E95EE4A-DBAF-3B48-ADD2-F071C45B9293}"/>
              </a:ext>
            </a:extLst>
          </p:cNvPr>
          <p:cNvSpPr txBox="1">
            <a:spLocks/>
          </p:cNvSpPr>
          <p:nvPr/>
        </p:nvSpPr>
        <p:spPr>
          <a:xfrm>
            <a:off x="834528" y="2667808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Estrazione delle 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features</a:t>
            </a:r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3FDBAD4-5B49-6C4D-B2BE-318AB4F31BA2}"/>
              </a:ext>
            </a:extLst>
          </p:cNvPr>
          <p:cNvSpPr txBox="1">
            <a:spLocks/>
          </p:cNvSpPr>
          <p:nvPr/>
        </p:nvSpPr>
        <p:spPr>
          <a:xfrm>
            <a:off x="838200" y="3237277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Costruzione della struttura di ricerca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6277084-69C8-0945-AC9A-214DC551F86F}"/>
              </a:ext>
            </a:extLst>
          </p:cNvPr>
          <p:cNvSpPr txBox="1">
            <a:spLocks/>
          </p:cNvSpPr>
          <p:nvPr/>
        </p:nvSpPr>
        <p:spPr>
          <a:xfrm>
            <a:off x="834528" y="4186824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Implementazione algoritmo </a:t>
            </a:r>
            <a:r>
              <a:rPr lang="it-IT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QuickLook</a:t>
            </a:r>
            <a:endParaRPr lang="it-IT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D51A072-3B10-6340-A20B-8310A7297039}"/>
              </a:ext>
            </a:extLst>
          </p:cNvPr>
          <p:cNvSpPr txBox="1">
            <a:spLocks/>
          </p:cNvSpPr>
          <p:nvPr/>
        </p:nvSpPr>
        <p:spPr>
          <a:xfrm>
            <a:off x="834528" y="4756293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Demo training</a:t>
            </a:r>
          </a:p>
        </p:txBody>
      </p:sp>
    </p:spTree>
    <p:extLst>
      <p:ext uri="{BB962C8B-B14F-4D97-AF65-F5344CB8AC3E}">
        <p14:creationId xmlns:p14="http://schemas.microsoft.com/office/powerpoint/2010/main" val="36159788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6B96D726-1AC9-4282-A1FE-AA51FFE7894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OBIETTIVI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264C35-DF65-4F30-9CF0-F65AA42CF5AD}"/>
              </a:ext>
            </a:extLst>
          </p:cNvPr>
          <p:cNvSpPr txBox="1"/>
          <p:nvPr/>
        </p:nvSpPr>
        <p:spPr>
          <a:xfrm>
            <a:off x="1962150" y="1671334"/>
            <a:ext cx="8267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Il progetto si suddivide in tre task, ciascuno affrontato da un membro del gruppo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7581" y="3333281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Processing di segnali mono-dimensionali (audio)</a:t>
            </a: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7581" y="3996299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 startAt="2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Processing di segnali bi-dimensionali (immagini)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E27BA-63F9-4128-9251-0966C8594F37}"/>
              </a:ext>
            </a:extLst>
          </p:cNvPr>
          <p:cNvSpPr txBox="1"/>
          <p:nvPr/>
        </p:nvSpPr>
        <p:spPr>
          <a:xfrm>
            <a:off x="1087581" y="4659317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 startAt="3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Image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Retrieval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all’interno di un ampio dataset (VIP Dataset)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9754E74-7A4F-4E93-9936-DD88BD350A3D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E394FEC5-4F1C-4C1E-8741-BC4E18989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8A4DE627-0EBC-4BD7-BAA4-2C550CC369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2426CB42-3BB7-4EC2-907F-A10DA53783C5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</p:spTree>
    <p:extLst>
      <p:ext uri="{BB962C8B-B14F-4D97-AF65-F5344CB8AC3E}">
        <p14:creationId xmlns:p14="http://schemas.microsoft.com/office/powerpoint/2010/main" val="1277499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9FBF0B-3FEA-4B79-9FEE-FD2859CA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339"/>
            <a:ext cx="10515600" cy="569469"/>
          </a:xfrm>
          <a:noFill/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Lettura del database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WORFLOW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E95EE4A-DBAF-3B48-ADD2-F071C45B9293}"/>
              </a:ext>
            </a:extLst>
          </p:cNvPr>
          <p:cNvSpPr txBox="1">
            <a:spLocks/>
          </p:cNvSpPr>
          <p:nvPr/>
        </p:nvSpPr>
        <p:spPr>
          <a:xfrm>
            <a:off x="834528" y="2667808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Estrazione delle </a:t>
            </a:r>
            <a:r>
              <a:rPr lang="it-IT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endParaRPr lang="it-IT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3FDBAD4-5B49-6C4D-B2BE-318AB4F31BA2}"/>
              </a:ext>
            </a:extLst>
          </p:cNvPr>
          <p:cNvSpPr txBox="1">
            <a:spLocks/>
          </p:cNvSpPr>
          <p:nvPr/>
        </p:nvSpPr>
        <p:spPr>
          <a:xfrm>
            <a:off x="838200" y="3237277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Costruzione della struttura di ricerca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6277084-69C8-0945-AC9A-214DC551F86F}"/>
              </a:ext>
            </a:extLst>
          </p:cNvPr>
          <p:cNvSpPr txBox="1">
            <a:spLocks/>
          </p:cNvSpPr>
          <p:nvPr/>
        </p:nvSpPr>
        <p:spPr>
          <a:xfrm>
            <a:off x="834528" y="4186824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Implementazione algoritmo </a:t>
            </a:r>
            <a:r>
              <a:rPr lang="it-IT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QuickLook</a:t>
            </a:r>
            <a:endParaRPr lang="it-IT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D51A072-3B10-6340-A20B-8310A7297039}"/>
              </a:ext>
            </a:extLst>
          </p:cNvPr>
          <p:cNvSpPr txBox="1">
            <a:spLocks/>
          </p:cNvSpPr>
          <p:nvPr/>
        </p:nvSpPr>
        <p:spPr>
          <a:xfrm>
            <a:off x="834528" y="4756293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Demo training</a:t>
            </a:r>
          </a:p>
        </p:txBody>
      </p:sp>
    </p:spTree>
    <p:extLst>
      <p:ext uri="{BB962C8B-B14F-4D97-AF65-F5344CB8AC3E}">
        <p14:creationId xmlns:p14="http://schemas.microsoft.com/office/powerpoint/2010/main" val="418689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9FBF0B-3FEA-4B79-9FEE-FD2859CA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339"/>
            <a:ext cx="10515600" cy="569469"/>
          </a:xfrm>
          <a:noFill/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Lettura del database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WORFLOW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E95EE4A-DBAF-3B48-ADD2-F071C45B9293}"/>
              </a:ext>
            </a:extLst>
          </p:cNvPr>
          <p:cNvSpPr txBox="1">
            <a:spLocks/>
          </p:cNvSpPr>
          <p:nvPr/>
        </p:nvSpPr>
        <p:spPr>
          <a:xfrm>
            <a:off x="834528" y="2667808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Estrazione delle </a:t>
            </a:r>
            <a:r>
              <a:rPr lang="it-IT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endParaRPr lang="it-IT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3FDBAD4-5B49-6C4D-B2BE-318AB4F31BA2}"/>
              </a:ext>
            </a:extLst>
          </p:cNvPr>
          <p:cNvSpPr txBox="1">
            <a:spLocks/>
          </p:cNvSpPr>
          <p:nvPr/>
        </p:nvSpPr>
        <p:spPr>
          <a:xfrm>
            <a:off x="838200" y="3237277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Costruzione della struttura di ricerca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6277084-69C8-0945-AC9A-214DC551F86F}"/>
              </a:ext>
            </a:extLst>
          </p:cNvPr>
          <p:cNvSpPr txBox="1">
            <a:spLocks/>
          </p:cNvSpPr>
          <p:nvPr/>
        </p:nvSpPr>
        <p:spPr>
          <a:xfrm>
            <a:off x="834528" y="4186824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Implementazione algoritmo </a:t>
            </a:r>
            <a:r>
              <a:rPr lang="it-IT" dirty="0" err="1">
                <a:solidFill>
                  <a:schemeClr val="bg1"/>
                </a:solidFill>
                <a:latin typeface="Futura Md BT" panose="020B0602020204020303" pitchFamily="34" charset="0"/>
              </a:rPr>
              <a:t>QuickLook</a:t>
            </a:r>
            <a:endParaRPr lang="it-IT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D51A072-3B10-6340-A20B-8310A7297039}"/>
              </a:ext>
            </a:extLst>
          </p:cNvPr>
          <p:cNvSpPr txBox="1">
            <a:spLocks/>
          </p:cNvSpPr>
          <p:nvPr/>
        </p:nvSpPr>
        <p:spPr>
          <a:xfrm>
            <a:off x="834528" y="4756293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Demo training</a:t>
            </a:r>
          </a:p>
        </p:txBody>
      </p:sp>
    </p:spTree>
    <p:extLst>
      <p:ext uri="{BB962C8B-B14F-4D97-AF65-F5344CB8AC3E}">
        <p14:creationId xmlns:p14="http://schemas.microsoft.com/office/powerpoint/2010/main" val="21042166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29FBF0B-3FEA-4B79-9FEE-FD2859CA1E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8339"/>
            <a:ext cx="10515600" cy="569469"/>
          </a:xfrm>
          <a:noFill/>
        </p:spPr>
        <p:txBody>
          <a:bodyPr>
            <a:normAutofit/>
          </a:bodyPr>
          <a:lstStyle/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Lettura del database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WORFLOW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E95EE4A-DBAF-3B48-ADD2-F071C45B9293}"/>
              </a:ext>
            </a:extLst>
          </p:cNvPr>
          <p:cNvSpPr txBox="1">
            <a:spLocks/>
          </p:cNvSpPr>
          <p:nvPr/>
        </p:nvSpPr>
        <p:spPr>
          <a:xfrm>
            <a:off x="834528" y="2667808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Estrazione delle </a:t>
            </a:r>
            <a:r>
              <a:rPr lang="it-IT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endParaRPr lang="it-IT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12" name="Segnaposto contenuto 2">
            <a:extLst>
              <a:ext uri="{FF2B5EF4-FFF2-40B4-BE49-F238E27FC236}">
                <a16:creationId xmlns:a16="http://schemas.microsoft.com/office/drawing/2014/main" id="{73FDBAD4-5B49-6C4D-B2BE-318AB4F31BA2}"/>
              </a:ext>
            </a:extLst>
          </p:cNvPr>
          <p:cNvSpPr txBox="1">
            <a:spLocks/>
          </p:cNvSpPr>
          <p:nvPr/>
        </p:nvSpPr>
        <p:spPr>
          <a:xfrm>
            <a:off x="838200" y="3237277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Costruzione della struttura di ricerca</a:t>
            </a:r>
          </a:p>
        </p:txBody>
      </p:sp>
      <p:sp>
        <p:nvSpPr>
          <p:cNvPr id="13" name="Segnaposto contenuto 2">
            <a:extLst>
              <a:ext uri="{FF2B5EF4-FFF2-40B4-BE49-F238E27FC236}">
                <a16:creationId xmlns:a16="http://schemas.microsoft.com/office/drawing/2014/main" id="{76277084-69C8-0945-AC9A-214DC551F86F}"/>
              </a:ext>
            </a:extLst>
          </p:cNvPr>
          <p:cNvSpPr txBox="1">
            <a:spLocks/>
          </p:cNvSpPr>
          <p:nvPr/>
        </p:nvSpPr>
        <p:spPr>
          <a:xfrm>
            <a:off x="834528" y="4186824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Implementazione algoritmo </a:t>
            </a:r>
            <a:r>
              <a:rPr lang="it-IT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QuickLook</a:t>
            </a:r>
            <a:endParaRPr lang="it-IT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14" name="Segnaposto contenuto 2">
            <a:extLst>
              <a:ext uri="{FF2B5EF4-FFF2-40B4-BE49-F238E27FC236}">
                <a16:creationId xmlns:a16="http://schemas.microsoft.com/office/drawing/2014/main" id="{DD51A072-3B10-6340-A20B-8310A7297039}"/>
              </a:ext>
            </a:extLst>
          </p:cNvPr>
          <p:cNvSpPr txBox="1">
            <a:spLocks/>
          </p:cNvSpPr>
          <p:nvPr/>
        </p:nvSpPr>
        <p:spPr>
          <a:xfrm>
            <a:off x="834528" y="4756293"/>
            <a:ext cx="10515600" cy="5694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>
                <a:solidFill>
                  <a:schemeClr val="bg1"/>
                </a:solidFill>
                <a:latin typeface="Futura Md BT" panose="020B0602020204020303" pitchFamily="34" charset="0"/>
              </a:rPr>
              <a:t>Demo training</a:t>
            </a:r>
          </a:p>
        </p:txBody>
      </p:sp>
    </p:spTree>
    <p:extLst>
      <p:ext uri="{BB962C8B-B14F-4D97-AF65-F5344CB8AC3E}">
        <p14:creationId xmlns:p14="http://schemas.microsoft.com/office/powerpoint/2010/main" val="1692907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8142E9BA-19FD-C540-B000-7E15568D8162}"/>
              </a:ext>
            </a:extLst>
          </p:cNvPr>
          <p:cNvGrpSpPr/>
          <p:nvPr/>
        </p:nvGrpSpPr>
        <p:grpSpPr>
          <a:xfrm>
            <a:off x="5531711" y="2274531"/>
            <a:ext cx="2003612" cy="2003612"/>
            <a:chOff x="5094194" y="2280172"/>
            <a:chExt cx="2003612" cy="2003612"/>
          </a:xfrm>
          <a:solidFill>
            <a:srgbClr val="004059"/>
          </a:solidFill>
        </p:grpSpPr>
        <p:pic>
          <p:nvPicPr>
            <p:cNvPr id="28" name="Elemento grafico 27" descr="Carta">
              <a:extLst>
                <a:ext uri="{FF2B5EF4-FFF2-40B4-BE49-F238E27FC236}">
                  <a16:creationId xmlns:a16="http://schemas.microsoft.com/office/drawing/2014/main" id="{093A8A42-1841-7F47-89D0-221A3E74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94194" y="2280172"/>
              <a:ext cx="2003612" cy="2003612"/>
            </a:xfrm>
            <a:prstGeom prst="rect">
              <a:avLst/>
            </a:prstGeom>
          </p:spPr>
        </p:pic>
        <p:pic>
          <p:nvPicPr>
            <p:cNvPr id="29" name="Elemento grafico 28" descr="Lente di ingrandimento">
              <a:extLst>
                <a:ext uri="{FF2B5EF4-FFF2-40B4-BE49-F238E27FC236}">
                  <a16:creationId xmlns:a16="http://schemas.microsoft.com/office/drawing/2014/main" id="{871BD0C3-2CD2-B64B-91E2-289CDEAE3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Immagine 29" descr="Immagine che contiene disegnando, tuta&#10;&#10;Descrizione generata automaticamente">
            <a:extLst>
              <a:ext uri="{FF2B5EF4-FFF2-40B4-BE49-F238E27FC236}">
                <a16:creationId xmlns:a16="http://schemas.microsoft.com/office/drawing/2014/main" id="{377CE686-1DF0-C943-9061-37D8178FF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9552" y="5305886"/>
            <a:ext cx="769576" cy="993001"/>
          </a:xfrm>
          <a:prstGeom prst="rect">
            <a:avLst/>
          </a:prstGeom>
        </p:spPr>
      </p:pic>
      <p:pic>
        <p:nvPicPr>
          <p:cNvPr id="31" name="Immagine 30" descr="Immagine che contiene persona, abbigliamento, parrucchino, uomo&#10;&#10;Descrizione generata automaticamente">
            <a:extLst>
              <a:ext uri="{FF2B5EF4-FFF2-40B4-BE49-F238E27FC236}">
                <a16:creationId xmlns:a16="http://schemas.microsoft.com/office/drawing/2014/main" id="{C316E9FA-9FCF-9A4C-823A-5242D2ACB0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2947" y="962932"/>
            <a:ext cx="920380" cy="1150475"/>
          </a:xfrm>
          <a:prstGeom prst="rect">
            <a:avLst/>
          </a:prstGeom>
        </p:spPr>
      </p:pic>
      <p:pic>
        <p:nvPicPr>
          <p:cNvPr id="32" name="Immagine 31" descr="Immagine che contiene uomo&#10;&#10;Descrizione generata automaticamente">
            <a:extLst>
              <a:ext uri="{FF2B5EF4-FFF2-40B4-BE49-F238E27FC236}">
                <a16:creationId xmlns:a16="http://schemas.microsoft.com/office/drawing/2014/main" id="{338FF4E5-FB9F-AB4B-8F4C-BA7C28D66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2641" y="5493399"/>
            <a:ext cx="866761" cy="866761"/>
          </a:xfrm>
          <a:prstGeom prst="rect">
            <a:avLst/>
          </a:prstGeom>
        </p:spPr>
      </p:pic>
      <p:pic>
        <p:nvPicPr>
          <p:cNvPr id="35" name="Immagine 34" descr="Immagine che contiene uomo, persona, abbigliamento, inpiedi&#10;&#10;Descrizione generata automaticamente">
            <a:extLst>
              <a:ext uri="{FF2B5EF4-FFF2-40B4-BE49-F238E27FC236}">
                <a16:creationId xmlns:a16="http://schemas.microsoft.com/office/drawing/2014/main" id="{511EFC1A-60EF-8A46-96EB-362F87947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2224" y="4166934"/>
            <a:ext cx="732843" cy="916054"/>
          </a:xfrm>
          <a:prstGeom prst="rect">
            <a:avLst/>
          </a:prstGeom>
        </p:spPr>
      </p:pic>
      <p:pic>
        <p:nvPicPr>
          <p:cNvPr id="36" name="Immagine 35" descr="Immagine che contiene maglietta, indossando, uomo&#10;&#10;Descrizione generata automaticamente">
            <a:extLst>
              <a:ext uri="{FF2B5EF4-FFF2-40B4-BE49-F238E27FC236}">
                <a16:creationId xmlns:a16="http://schemas.microsoft.com/office/drawing/2014/main" id="{8681146C-FC5C-4A4F-9ABD-0CDE35125B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9598" y="3036451"/>
            <a:ext cx="997476" cy="739794"/>
          </a:xfrm>
          <a:prstGeom prst="rect">
            <a:avLst/>
          </a:prstGeom>
        </p:spPr>
      </p:pic>
      <p:pic>
        <p:nvPicPr>
          <p:cNvPr id="38" name="Immagine 37" descr="Immagine che contiene persona, uomo, tenendo, sedendo&#10;&#10;Descrizione generata automaticamente">
            <a:extLst>
              <a:ext uri="{FF2B5EF4-FFF2-40B4-BE49-F238E27FC236}">
                <a16:creationId xmlns:a16="http://schemas.microsoft.com/office/drawing/2014/main" id="{DAB4F602-52B0-C049-A068-82654A4654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5544" y="892806"/>
            <a:ext cx="1200149" cy="169433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55258162-A030-CA4C-9DCD-EE30086130D9}"/>
              </a:ext>
            </a:extLst>
          </p:cNvPr>
          <p:cNvGrpSpPr/>
          <p:nvPr/>
        </p:nvGrpSpPr>
        <p:grpSpPr>
          <a:xfrm flipH="1">
            <a:off x="3006562" y="2951254"/>
            <a:ext cx="2390554" cy="1384152"/>
            <a:chOff x="4744904" y="4848686"/>
            <a:chExt cx="2390554" cy="1384152"/>
          </a:xfrm>
          <a:solidFill>
            <a:srgbClr val="004059"/>
          </a:solidFill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FA2D41FE-6271-6243-BB48-5A1C937B8607}"/>
                </a:ext>
              </a:extLst>
            </p:cNvPr>
            <p:cNvGrpSpPr/>
            <p:nvPr/>
          </p:nvGrpSpPr>
          <p:grpSpPr>
            <a:xfrm>
              <a:off x="4744904" y="4848686"/>
              <a:ext cx="2390554" cy="914400"/>
              <a:chOff x="4744904" y="4848686"/>
              <a:chExt cx="2390554" cy="914400"/>
            </a:xfrm>
            <a:grpFill/>
          </p:grpSpPr>
          <p:pic>
            <p:nvPicPr>
              <p:cNvPr id="71" name="Elemento grafico 70" descr="Tabella">
                <a:extLst>
                  <a:ext uri="{FF2B5EF4-FFF2-40B4-BE49-F238E27FC236}">
                    <a16:creationId xmlns:a16="http://schemas.microsoft.com/office/drawing/2014/main" id="{1F2D557B-F9B7-DF44-921F-9DD94D80F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44904" y="4848686"/>
                <a:ext cx="1351095" cy="914400"/>
              </a:xfrm>
              <a:prstGeom prst="rect">
                <a:avLst/>
              </a:prstGeom>
            </p:spPr>
          </p:pic>
          <p:pic>
            <p:nvPicPr>
              <p:cNvPr id="72" name="Elemento grafico 71" descr="Tabella">
                <a:extLst>
                  <a:ext uri="{FF2B5EF4-FFF2-40B4-BE49-F238E27FC236}">
                    <a16:creationId xmlns:a16="http://schemas.microsoft.com/office/drawing/2014/main" id="{A43241B2-41A1-6140-8D3E-D4D71F43F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84363" y="4848686"/>
                <a:ext cx="1351095" cy="914400"/>
              </a:xfrm>
              <a:prstGeom prst="rect">
                <a:avLst/>
              </a:prstGeom>
            </p:spPr>
          </p:pic>
        </p:grp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D73E1E12-FC67-1E41-B1E8-374C5D0771AC}"/>
                </a:ext>
              </a:extLst>
            </p:cNvPr>
            <p:cNvGrpSpPr/>
            <p:nvPr/>
          </p:nvGrpSpPr>
          <p:grpSpPr>
            <a:xfrm>
              <a:off x="4744904" y="5318438"/>
              <a:ext cx="2390554" cy="914400"/>
              <a:chOff x="4744904" y="4848686"/>
              <a:chExt cx="2390554" cy="914400"/>
            </a:xfrm>
            <a:grpFill/>
          </p:grpSpPr>
          <p:pic>
            <p:nvPicPr>
              <p:cNvPr id="75" name="Elemento grafico 74" descr="Tabella">
                <a:extLst>
                  <a:ext uri="{FF2B5EF4-FFF2-40B4-BE49-F238E27FC236}">
                    <a16:creationId xmlns:a16="http://schemas.microsoft.com/office/drawing/2014/main" id="{5C3548BF-54F1-DC49-A802-41F24CC4A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44904" y="4848686"/>
                <a:ext cx="1351095" cy="914400"/>
              </a:xfrm>
              <a:prstGeom prst="rect">
                <a:avLst/>
              </a:prstGeom>
            </p:spPr>
          </p:pic>
          <p:pic>
            <p:nvPicPr>
              <p:cNvPr id="76" name="Elemento grafico 75" descr="Tabella">
                <a:extLst>
                  <a:ext uri="{FF2B5EF4-FFF2-40B4-BE49-F238E27FC236}">
                    <a16:creationId xmlns:a16="http://schemas.microsoft.com/office/drawing/2014/main" id="{E3973EAA-8841-A94D-88A1-DB843DC8D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84363" y="4848686"/>
                <a:ext cx="1351095" cy="914400"/>
              </a:xfrm>
              <a:prstGeom prst="rect">
                <a:avLst/>
              </a:prstGeom>
            </p:spPr>
          </p:pic>
        </p:grpSp>
      </p:grpSp>
      <p:cxnSp>
        <p:nvCxnSpPr>
          <p:cNvPr id="82" name="Connettore 1 81">
            <a:extLst>
              <a:ext uri="{FF2B5EF4-FFF2-40B4-BE49-F238E27FC236}">
                <a16:creationId xmlns:a16="http://schemas.microsoft.com/office/drawing/2014/main" id="{1D6075A3-C337-BD4D-8996-820DA5B707A6}"/>
              </a:ext>
            </a:extLst>
          </p:cNvPr>
          <p:cNvCxnSpPr>
            <a:cxnSpLocks/>
          </p:cNvCxnSpPr>
          <p:nvPr/>
        </p:nvCxnSpPr>
        <p:spPr>
          <a:xfrm flipH="1">
            <a:off x="4046022" y="5082988"/>
            <a:ext cx="0" cy="299888"/>
          </a:xfrm>
          <a:prstGeom prst="line">
            <a:avLst/>
          </a:prstGeom>
          <a:ln w="3175"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EF2E5A24-38C1-8440-9023-575707A97EB4}"/>
              </a:ext>
            </a:extLst>
          </p:cNvPr>
          <p:cNvGrpSpPr>
            <a:grpSpLocks noChangeAspect="1"/>
          </p:cNvGrpSpPr>
          <p:nvPr/>
        </p:nvGrpSpPr>
        <p:grpSpPr>
          <a:xfrm>
            <a:off x="3902145" y="4681179"/>
            <a:ext cx="309990" cy="309990"/>
            <a:chOff x="494179" y="2971800"/>
            <a:chExt cx="1512793" cy="1512793"/>
          </a:xfrm>
          <a:solidFill>
            <a:srgbClr val="004059"/>
          </a:solidFill>
        </p:grpSpPr>
        <p:pic>
          <p:nvPicPr>
            <p:cNvPr id="86" name="Elemento grafico 85" descr="Carta">
              <a:extLst>
                <a:ext uri="{FF2B5EF4-FFF2-40B4-BE49-F238E27FC236}">
                  <a16:creationId xmlns:a16="http://schemas.microsoft.com/office/drawing/2014/main" id="{8EF2DED9-3D02-5F45-87A2-5CBA9F04A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87" name="Elemento grafico 86" descr="Ingranaggi">
              <a:extLst>
                <a:ext uri="{FF2B5EF4-FFF2-40B4-BE49-F238E27FC236}">
                  <a16:creationId xmlns:a16="http://schemas.microsoft.com/office/drawing/2014/main" id="{4F51B49F-8FAE-FE42-BC3B-43A37991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89" name="Connettore 2 88">
            <a:extLst>
              <a:ext uri="{FF2B5EF4-FFF2-40B4-BE49-F238E27FC236}">
                <a16:creationId xmlns:a16="http://schemas.microsoft.com/office/drawing/2014/main" id="{1EACB09F-10F8-E142-AD02-E20582FFAFBE}"/>
              </a:ext>
            </a:extLst>
          </p:cNvPr>
          <p:cNvCxnSpPr>
            <a:cxnSpLocks/>
          </p:cNvCxnSpPr>
          <p:nvPr/>
        </p:nvCxnSpPr>
        <p:spPr>
          <a:xfrm flipH="1" flipV="1">
            <a:off x="4057140" y="4370795"/>
            <a:ext cx="0" cy="207084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1 98">
            <a:extLst>
              <a:ext uri="{FF2B5EF4-FFF2-40B4-BE49-F238E27FC236}">
                <a16:creationId xmlns:a16="http://schemas.microsoft.com/office/drawing/2014/main" id="{4DF29787-F0A6-D746-8816-BE0AF72FA881}"/>
              </a:ext>
            </a:extLst>
          </p:cNvPr>
          <p:cNvCxnSpPr>
            <a:cxnSpLocks/>
          </p:cNvCxnSpPr>
          <p:nvPr/>
        </p:nvCxnSpPr>
        <p:spPr>
          <a:xfrm flipH="1">
            <a:off x="1475693" y="4272178"/>
            <a:ext cx="384458" cy="76521"/>
          </a:xfrm>
          <a:prstGeom prst="line">
            <a:avLst/>
          </a:prstGeom>
          <a:ln w="3175"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FF41D48-1FA4-5443-9D09-80BC4EE97A56}"/>
              </a:ext>
            </a:extLst>
          </p:cNvPr>
          <p:cNvGrpSpPr>
            <a:grpSpLocks noChangeAspect="1"/>
          </p:cNvGrpSpPr>
          <p:nvPr/>
        </p:nvGrpSpPr>
        <p:grpSpPr>
          <a:xfrm>
            <a:off x="2003148" y="4060805"/>
            <a:ext cx="309990" cy="309990"/>
            <a:chOff x="494179" y="2971800"/>
            <a:chExt cx="1512793" cy="1512793"/>
          </a:xfrm>
          <a:solidFill>
            <a:srgbClr val="004059"/>
          </a:solidFill>
        </p:grpSpPr>
        <p:pic>
          <p:nvPicPr>
            <p:cNvPr id="102" name="Elemento grafico 101" descr="Carta">
              <a:extLst>
                <a:ext uri="{FF2B5EF4-FFF2-40B4-BE49-F238E27FC236}">
                  <a16:creationId xmlns:a16="http://schemas.microsoft.com/office/drawing/2014/main" id="{3AF7A264-B154-BC45-BFFB-166AAFB1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03" name="Elemento grafico 102" descr="Ingranaggi">
              <a:extLst>
                <a:ext uri="{FF2B5EF4-FFF2-40B4-BE49-F238E27FC236}">
                  <a16:creationId xmlns:a16="http://schemas.microsoft.com/office/drawing/2014/main" id="{38A88166-8FBA-9E47-B6DB-0216709F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77E8D3AD-C7C8-6E4F-9671-8917AE96A694}"/>
              </a:ext>
            </a:extLst>
          </p:cNvPr>
          <p:cNvCxnSpPr>
            <a:cxnSpLocks/>
          </p:cNvCxnSpPr>
          <p:nvPr/>
        </p:nvCxnSpPr>
        <p:spPr>
          <a:xfrm rot="4631139" flipH="1" flipV="1">
            <a:off x="2590626" y="3933523"/>
            <a:ext cx="0" cy="367810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1 104">
            <a:extLst>
              <a:ext uri="{FF2B5EF4-FFF2-40B4-BE49-F238E27FC236}">
                <a16:creationId xmlns:a16="http://schemas.microsoft.com/office/drawing/2014/main" id="{2DD01E24-2EF5-DE47-9CF6-BE0448EB077E}"/>
              </a:ext>
            </a:extLst>
          </p:cNvPr>
          <p:cNvCxnSpPr>
            <a:cxnSpLocks/>
          </p:cNvCxnSpPr>
          <p:nvPr/>
        </p:nvCxnSpPr>
        <p:spPr>
          <a:xfrm rot="2354143" flipH="1">
            <a:off x="2499669" y="4941942"/>
            <a:ext cx="0" cy="165400"/>
          </a:xfrm>
          <a:prstGeom prst="line">
            <a:avLst/>
          </a:prstGeom>
          <a:ln w="3175"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A7DAAE47-6620-0341-8BA3-45D599F8A8F8}"/>
              </a:ext>
            </a:extLst>
          </p:cNvPr>
          <p:cNvGrpSpPr>
            <a:grpSpLocks noChangeAspect="1"/>
          </p:cNvGrpSpPr>
          <p:nvPr/>
        </p:nvGrpSpPr>
        <p:grpSpPr>
          <a:xfrm>
            <a:off x="2597293" y="4577878"/>
            <a:ext cx="309990" cy="309990"/>
            <a:chOff x="494179" y="2971800"/>
            <a:chExt cx="1512793" cy="1512793"/>
          </a:xfrm>
          <a:solidFill>
            <a:srgbClr val="004059"/>
          </a:solidFill>
        </p:grpSpPr>
        <p:pic>
          <p:nvPicPr>
            <p:cNvPr id="108" name="Elemento grafico 107" descr="Carta">
              <a:extLst>
                <a:ext uri="{FF2B5EF4-FFF2-40B4-BE49-F238E27FC236}">
                  <a16:creationId xmlns:a16="http://schemas.microsoft.com/office/drawing/2014/main" id="{CCC66A29-E0C4-A446-B1A5-3C2C98C42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09" name="Elemento grafico 108" descr="Ingranaggi">
              <a:extLst>
                <a:ext uri="{FF2B5EF4-FFF2-40B4-BE49-F238E27FC236}">
                  <a16:creationId xmlns:a16="http://schemas.microsoft.com/office/drawing/2014/main" id="{3A4D4155-2572-4B4A-9C00-979298C3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7" name="Connettore 2 106">
            <a:extLst>
              <a:ext uri="{FF2B5EF4-FFF2-40B4-BE49-F238E27FC236}">
                <a16:creationId xmlns:a16="http://schemas.microsoft.com/office/drawing/2014/main" id="{5A7F159E-1EAB-4F4E-8E08-9BDAF50483A2}"/>
              </a:ext>
            </a:extLst>
          </p:cNvPr>
          <p:cNvCxnSpPr>
            <a:cxnSpLocks/>
          </p:cNvCxnSpPr>
          <p:nvPr/>
        </p:nvCxnSpPr>
        <p:spPr>
          <a:xfrm flipV="1">
            <a:off x="2916504" y="4335406"/>
            <a:ext cx="175726" cy="196375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1 110">
            <a:extLst>
              <a:ext uri="{FF2B5EF4-FFF2-40B4-BE49-F238E27FC236}">
                <a16:creationId xmlns:a16="http://schemas.microsoft.com/office/drawing/2014/main" id="{495495E3-14D7-8A46-A341-D2274C0F0A3B}"/>
              </a:ext>
            </a:extLst>
          </p:cNvPr>
          <p:cNvCxnSpPr>
            <a:cxnSpLocks/>
          </p:cNvCxnSpPr>
          <p:nvPr/>
        </p:nvCxnSpPr>
        <p:spPr>
          <a:xfrm flipH="1">
            <a:off x="1595049" y="3439316"/>
            <a:ext cx="265102" cy="0"/>
          </a:xfrm>
          <a:prstGeom prst="line">
            <a:avLst/>
          </a:prstGeom>
          <a:ln w="3175"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39A1FA27-3FC5-4048-BFCF-7EE430FED684}"/>
              </a:ext>
            </a:extLst>
          </p:cNvPr>
          <p:cNvGrpSpPr>
            <a:grpSpLocks noChangeAspect="1"/>
          </p:cNvGrpSpPr>
          <p:nvPr/>
        </p:nvGrpSpPr>
        <p:grpSpPr>
          <a:xfrm>
            <a:off x="1955061" y="3284321"/>
            <a:ext cx="309990" cy="309990"/>
            <a:chOff x="494179" y="2971800"/>
            <a:chExt cx="1512793" cy="1512793"/>
          </a:xfrm>
          <a:solidFill>
            <a:srgbClr val="004059"/>
          </a:solidFill>
        </p:grpSpPr>
        <p:pic>
          <p:nvPicPr>
            <p:cNvPr id="114" name="Elemento grafico 113" descr="Carta">
              <a:extLst>
                <a:ext uri="{FF2B5EF4-FFF2-40B4-BE49-F238E27FC236}">
                  <a16:creationId xmlns:a16="http://schemas.microsoft.com/office/drawing/2014/main" id="{F532ECEC-E104-C042-B1A0-7E20393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15" name="Elemento grafico 114" descr="Ingranaggi">
              <a:extLst>
                <a:ext uri="{FF2B5EF4-FFF2-40B4-BE49-F238E27FC236}">
                  <a16:creationId xmlns:a16="http://schemas.microsoft.com/office/drawing/2014/main" id="{7910C31B-A62C-BF49-85DF-9B783354B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13" name="Connettore 2 112">
            <a:extLst>
              <a:ext uri="{FF2B5EF4-FFF2-40B4-BE49-F238E27FC236}">
                <a16:creationId xmlns:a16="http://schemas.microsoft.com/office/drawing/2014/main" id="{DBDB9ABE-AC57-F544-8634-93AE5FAE8D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53586" y="3255411"/>
            <a:ext cx="0" cy="367810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1 116">
            <a:extLst>
              <a:ext uri="{FF2B5EF4-FFF2-40B4-BE49-F238E27FC236}">
                <a16:creationId xmlns:a16="http://schemas.microsoft.com/office/drawing/2014/main" id="{AC06BFA2-0463-9542-96D0-84942A642980}"/>
              </a:ext>
            </a:extLst>
          </p:cNvPr>
          <p:cNvCxnSpPr>
            <a:cxnSpLocks/>
          </p:cNvCxnSpPr>
          <p:nvPr/>
        </p:nvCxnSpPr>
        <p:spPr>
          <a:xfrm flipH="1" flipV="1">
            <a:off x="3181758" y="2155999"/>
            <a:ext cx="130152" cy="186605"/>
          </a:xfrm>
          <a:prstGeom prst="line">
            <a:avLst/>
          </a:prstGeom>
          <a:ln w="3175"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5FEAB617-82E2-7E44-833F-D7A99ECFCCE8}"/>
              </a:ext>
            </a:extLst>
          </p:cNvPr>
          <p:cNvGrpSpPr>
            <a:grpSpLocks noChangeAspect="1"/>
          </p:cNvGrpSpPr>
          <p:nvPr/>
        </p:nvGrpSpPr>
        <p:grpSpPr>
          <a:xfrm>
            <a:off x="3250601" y="2412694"/>
            <a:ext cx="309990" cy="309990"/>
            <a:chOff x="494179" y="2971800"/>
            <a:chExt cx="1512793" cy="1512793"/>
          </a:xfrm>
          <a:solidFill>
            <a:srgbClr val="004059"/>
          </a:solidFill>
        </p:grpSpPr>
        <p:pic>
          <p:nvPicPr>
            <p:cNvPr id="120" name="Elemento grafico 119" descr="Carta">
              <a:extLst>
                <a:ext uri="{FF2B5EF4-FFF2-40B4-BE49-F238E27FC236}">
                  <a16:creationId xmlns:a16="http://schemas.microsoft.com/office/drawing/2014/main" id="{0190A959-13FF-7040-8D23-EE605443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21" name="Elemento grafico 120" descr="Ingranaggi">
              <a:extLst>
                <a:ext uri="{FF2B5EF4-FFF2-40B4-BE49-F238E27FC236}">
                  <a16:creationId xmlns:a16="http://schemas.microsoft.com/office/drawing/2014/main" id="{415901CA-3F74-FD49-A646-436932B0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24D80619-262B-0647-95B4-C713E807C781}"/>
              </a:ext>
            </a:extLst>
          </p:cNvPr>
          <p:cNvCxnSpPr>
            <a:cxnSpLocks/>
          </p:cNvCxnSpPr>
          <p:nvPr/>
        </p:nvCxnSpPr>
        <p:spPr>
          <a:xfrm>
            <a:off x="3577263" y="2762770"/>
            <a:ext cx="147122" cy="158480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1 122">
            <a:extLst>
              <a:ext uri="{FF2B5EF4-FFF2-40B4-BE49-F238E27FC236}">
                <a16:creationId xmlns:a16="http://schemas.microsoft.com/office/drawing/2014/main" id="{44D43EE9-3453-9042-BFA2-C0CEDF163972}"/>
              </a:ext>
            </a:extLst>
          </p:cNvPr>
          <p:cNvCxnSpPr>
            <a:cxnSpLocks/>
          </p:cNvCxnSpPr>
          <p:nvPr/>
        </p:nvCxnSpPr>
        <p:spPr>
          <a:xfrm flipH="1" flipV="1">
            <a:off x="1667922" y="2467958"/>
            <a:ext cx="231492" cy="139472"/>
          </a:xfrm>
          <a:prstGeom prst="line">
            <a:avLst/>
          </a:prstGeom>
          <a:ln w="3175"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uppo 123">
            <a:extLst>
              <a:ext uri="{FF2B5EF4-FFF2-40B4-BE49-F238E27FC236}">
                <a16:creationId xmlns:a16="http://schemas.microsoft.com/office/drawing/2014/main" id="{C1FE1617-5FA0-B846-AC80-82108E62E9B0}"/>
              </a:ext>
            </a:extLst>
          </p:cNvPr>
          <p:cNvGrpSpPr>
            <a:grpSpLocks noChangeAspect="1"/>
          </p:cNvGrpSpPr>
          <p:nvPr/>
        </p:nvGrpSpPr>
        <p:grpSpPr>
          <a:xfrm>
            <a:off x="2008346" y="2601834"/>
            <a:ext cx="309990" cy="309990"/>
            <a:chOff x="494179" y="2971800"/>
            <a:chExt cx="1512793" cy="1512793"/>
          </a:xfrm>
          <a:solidFill>
            <a:srgbClr val="004059"/>
          </a:solidFill>
        </p:grpSpPr>
        <p:pic>
          <p:nvPicPr>
            <p:cNvPr id="126" name="Elemento grafico 125" descr="Carta">
              <a:extLst>
                <a:ext uri="{FF2B5EF4-FFF2-40B4-BE49-F238E27FC236}">
                  <a16:creationId xmlns:a16="http://schemas.microsoft.com/office/drawing/2014/main" id="{A2BECC57-5728-2B47-8E72-701662D90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27" name="Elemento grafico 126" descr="Ingranaggi">
              <a:extLst>
                <a:ext uri="{FF2B5EF4-FFF2-40B4-BE49-F238E27FC236}">
                  <a16:creationId xmlns:a16="http://schemas.microsoft.com/office/drawing/2014/main" id="{9D620A2B-783B-EF44-A02F-55FBCA720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25" name="Connettore 2 124">
            <a:extLst>
              <a:ext uri="{FF2B5EF4-FFF2-40B4-BE49-F238E27FC236}">
                <a16:creationId xmlns:a16="http://schemas.microsoft.com/office/drawing/2014/main" id="{F3BF4B2C-ABC4-394B-A473-A1A48FB81996}"/>
              </a:ext>
            </a:extLst>
          </p:cNvPr>
          <p:cNvCxnSpPr>
            <a:cxnSpLocks/>
          </p:cNvCxnSpPr>
          <p:nvPr/>
        </p:nvCxnSpPr>
        <p:spPr>
          <a:xfrm rot="7044708" flipH="1" flipV="1">
            <a:off x="2557071" y="2777118"/>
            <a:ext cx="0" cy="367810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ttangolo 144">
            <a:extLst>
              <a:ext uri="{FF2B5EF4-FFF2-40B4-BE49-F238E27FC236}">
                <a16:creationId xmlns:a16="http://schemas.microsoft.com/office/drawing/2014/main" id="{79CA1963-AF6B-2E48-8C40-EA436FB6193C}"/>
              </a:ext>
            </a:extLst>
          </p:cNvPr>
          <p:cNvSpPr/>
          <p:nvPr/>
        </p:nvSpPr>
        <p:spPr>
          <a:xfrm flipH="1">
            <a:off x="2316491" y="1321000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B115BE42-EBA5-054D-9210-FB0EEFF5316A}"/>
              </a:ext>
            </a:extLst>
          </p:cNvPr>
          <p:cNvSpPr/>
          <p:nvPr/>
        </p:nvSpPr>
        <p:spPr>
          <a:xfrm flipH="1">
            <a:off x="680136" y="1094768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Rettangolo 146">
            <a:extLst>
              <a:ext uri="{FF2B5EF4-FFF2-40B4-BE49-F238E27FC236}">
                <a16:creationId xmlns:a16="http://schemas.microsoft.com/office/drawing/2014/main" id="{2E14FB39-E00B-8B45-A10A-6786B023F5CF}"/>
              </a:ext>
            </a:extLst>
          </p:cNvPr>
          <p:cNvSpPr/>
          <p:nvPr/>
        </p:nvSpPr>
        <p:spPr>
          <a:xfrm flipH="1">
            <a:off x="476079" y="3030101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Rettangolo 147">
            <a:extLst>
              <a:ext uri="{FF2B5EF4-FFF2-40B4-BE49-F238E27FC236}">
                <a16:creationId xmlns:a16="http://schemas.microsoft.com/office/drawing/2014/main" id="{881280D3-3B0B-884D-B836-BBDCBAF19167}"/>
              </a:ext>
            </a:extLst>
          </p:cNvPr>
          <p:cNvSpPr/>
          <p:nvPr/>
        </p:nvSpPr>
        <p:spPr>
          <a:xfrm flipH="1">
            <a:off x="564552" y="4212318"/>
            <a:ext cx="533292" cy="46886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Rettangolo 148">
            <a:extLst>
              <a:ext uri="{FF2B5EF4-FFF2-40B4-BE49-F238E27FC236}">
                <a16:creationId xmlns:a16="http://schemas.microsoft.com/office/drawing/2014/main" id="{54E790DB-0FA8-AE49-9F29-DFD166FDE737}"/>
              </a:ext>
            </a:extLst>
          </p:cNvPr>
          <p:cNvSpPr/>
          <p:nvPr/>
        </p:nvSpPr>
        <p:spPr>
          <a:xfrm flipH="1">
            <a:off x="1667922" y="5415296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Rettangolo 149">
            <a:extLst>
              <a:ext uri="{FF2B5EF4-FFF2-40B4-BE49-F238E27FC236}">
                <a16:creationId xmlns:a16="http://schemas.microsoft.com/office/drawing/2014/main" id="{03851F14-F2D5-F449-AD1B-9D6567312574}"/>
              </a:ext>
            </a:extLst>
          </p:cNvPr>
          <p:cNvSpPr/>
          <p:nvPr/>
        </p:nvSpPr>
        <p:spPr>
          <a:xfrm flipH="1">
            <a:off x="3659025" y="5565458"/>
            <a:ext cx="309773" cy="47385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52" name="Connettore 1 151">
            <a:extLst>
              <a:ext uri="{FF2B5EF4-FFF2-40B4-BE49-F238E27FC236}">
                <a16:creationId xmlns:a16="http://schemas.microsoft.com/office/drawing/2014/main" id="{F4198BD0-93FE-4C4A-B76B-F8A8D4EE1187}"/>
              </a:ext>
            </a:extLst>
          </p:cNvPr>
          <p:cNvCxnSpPr>
            <a:cxnSpLocks/>
          </p:cNvCxnSpPr>
          <p:nvPr/>
        </p:nvCxnSpPr>
        <p:spPr>
          <a:xfrm>
            <a:off x="5263376" y="3166946"/>
            <a:ext cx="636748" cy="218671"/>
          </a:xfrm>
          <a:prstGeom prst="line">
            <a:avLst/>
          </a:prstGeom>
          <a:ln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ttore 1 153">
            <a:extLst>
              <a:ext uri="{FF2B5EF4-FFF2-40B4-BE49-F238E27FC236}">
                <a16:creationId xmlns:a16="http://schemas.microsoft.com/office/drawing/2014/main" id="{7B63DCF1-C6F6-B74A-912B-2ED7FA31DF85}"/>
              </a:ext>
            </a:extLst>
          </p:cNvPr>
          <p:cNvCxnSpPr>
            <a:cxnSpLocks/>
          </p:cNvCxnSpPr>
          <p:nvPr/>
        </p:nvCxnSpPr>
        <p:spPr>
          <a:xfrm flipV="1">
            <a:off x="5220548" y="3725754"/>
            <a:ext cx="679576" cy="391674"/>
          </a:xfrm>
          <a:prstGeom prst="line">
            <a:avLst/>
          </a:prstGeom>
          <a:ln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5837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 animBg="1"/>
      <p:bldP spid="146" grpId="0" animBg="1"/>
      <p:bldP spid="147" grpId="0" animBg="1"/>
      <p:bldP spid="148" grpId="0" animBg="1"/>
      <p:bldP spid="149" grpId="0" animBg="1"/>
      <p:bldP spid="150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8142E9BA-19FD-C540-B000-7E15568D8162}"/>
              </a:ext>
            </a:extLst>
          </p:cNvPr>
          <p:cNvGrpSpPr/>
          <p:nvPr/>
        </p:nvGrpSpPr>
        <p:grpSpPr>
          <a:xfrm>
            <a:off x="5531711" y="2274531"/>
            <a:ext cx="2003612" cy="2003612"/>
            <a:chOff x="5094194" y="2280172"/>
            <a:chExt cx="2003612" cy="2003612"/>
          </a:xfrm>
          <a:solidFill>
            <a:srgbClr val="004059"/>
          </a:solidFill>
        </p:grpSpPr>
        <p:pic>
          <p:nvPicPr>
            <p:cNvPr id="28" name="Elemento grafico 27" descr="Carta">
              <a:extLst>
                <a:ext uri="{FF2B5EF4-FFF2-40B4-BE49-F238E27FC236}">
                  <a16:creationId xmlns:a16="http://schemas.microsoft.com/office/drawing/2014/main" id="{093A8A42-1841-7F47-89D0-221A3E74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94194" y="2280172"/>
              <a:ext cx="2003612" cy="2003612"/>
            </a:xfrm>
            <a:prstGeom prst="rect">
              <a:avLst/>
            </a:prstGeom>
          </p:spPr>
        </p:pic>
        <p:pic>
          <p:nvPicPr>
            <p:cNvPr id="29" name="Elemento grafico 28" descr="Lente di ingrandimento">
              <a:extLst>
                <a:ext uri="{FF2B5EF4-FFF2-40B4-BE49-F238E27FC236}">
                  <a16:creationId xmlns:a16="http://schemas.microsoft.com/office/drawing/2014/main" id="{871BD0C3-2CD2-B64B-91E2-289CDEAE3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Immagine 29" descr="Immagine che contiene disegnando, tuta&#10;&#10;Descrizione generata automaticamente">
            <a:extLst>
              <a:ext uri="{FF2B5EF4-FFF2-40B4-BE49-F238E27FC236}">
                <a16:creationId xmlns:a16="http://schemas.microsoft.com/office/drawing/2014/main" id="{377CE686-1DF0-C943-9061-37D8178FF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9552" y="5305886"/>
            <a:ext cx="769576" cy="993001"/>
          </a:xfrm>
          <a:prstGeom prst="rect">
            <a:avLst/>
          </a:prstGeom>
        </p:spPr>
      </p:pic>
      <p:pic>
        <p:nvPicPr>
          <p:cNvPr id="31" name="Immagine 30" descr="Immagine che contiene persona, abbigliamento, parrucchino, uomo&#10;&#10;Descrizione generata automaticamente">
            <a:extLst>
              <a:ext uri="{FF2B5EF4-FFF2-40B4-BE49-F238E27FC236}">
                <a16:creationId xmlns:a16="http://schemas.microsoft.com/office/drawing/2014/main" id="{C316E9FA-9FCF-9A4C-823A-5242D2ACB0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2947" y="962932"/>
            <a:ext cx="920380" cy="1150475"/>
          </a:xfrm>
          <a:prstGeom prst="rect">
            <a:avLst/>
          </a:prstGeom>
        </p:spPr>
      </p:pic>
      <p:pic>
        <p:nvPicPr>
          <p:cNvPr id="32" name="Immagine 31" descr="Immagine che contiene uomo&#10;&#10;Descrizione generata automaticamente">
            <a:extLst>
              <a:ext uri="{FF2B5EF4-FFF2-40B4-BE49-F238E27FC236}">
                <a16:creationId xmlns:a16="http://schemas.microsoft.com/office/drawing/2014/main" id="{338FF4E5-FB9F-AB4B-8F4C-BA7C28D66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2641" y="5493399"/>
            <a:ext cx="866761" cy="866761"/>
          </a:xfrm>
          <a:prstGeom prst="rect">
            <a:avLst/>
          </a:prstGeom>
        </p:spPr>
      </p:pic>
      <p:pic>
        <p:nvPicPr>
          <p:cNvPr id="35" name="Immagine 34" descr="Immagine che contiene uomo, persona, abbigliamento, inpiedi&#10;&#10;Descrizione generata automaticamente">
            <a:extLst>
              <a:ext uri="{FF2B5EF4-FFF2-40B4-BE49-F238E27FC236}">
                <a16:creationId xmlns:a16="http://schemas.microsoft.com/office/drawing/2014/main" id="{511EFC1A-60EF-8A46-96EB-362F87947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2224" y="4166934"/>
            <a:ext cx="732843" cy="916054"/>
          </a:xfrm>
          <a:prstGeom prst="rect">
            <a:avLst/>
          </a:prstGeom>
        </p:spPr>
      </p:pic>
      <p:pic>
        <p:nvPicPr>
          <p:cNvPr id="36" name="Immagine 35" descr="Immagine che contiene maglietta, indossando, uomo&#10;&#10;Descrizione generata automaticamente">
            <a:extLst>
              <a:ext uri="{FF2B5EF4-FFF2-40B4-BE49-F238E27FC236}">
                <a16:creationId xmlns:a16="http://schemas.microsoft.com/office/drawing/2014/main" id="{8681146C-FC5C-4A4F-9ABD-0CDE35125B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9598" y="3036451"/>
            <a:ext cx="997476" cy="739794"/>
          </a:xfrm>
          <a:prstGeom prst="rect">
            <a:avLst/>
          </a:prstGeom>
        </p:spPr>
      </p:pic>
      <p:pic>
        <p:nvPicPr>
          <p:cNvPr id="38" name="Immagine 37" descr="Immagine che contiene persona, uomo, tenendo, sedendo&#10;&#10;Descrizione generata automaticamente">
            <a:extLst>
              <a:ext uri="{FF2B5EF4-FFF2-40B4-BE49-F238E27FC236}">
                <a16:creationId xmlns:a16="http://schemas.microsoft.com/office/drawing/2014/main" id="{DAB4F602-52B0-C049-A068-82654A4654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5544" y="892806"/>
            <a:ext cx="1200149" cy="169433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55258162-A030-CA4C-9DCD-EE30086130D9}"/>
              </a:ext>
            </a:extLst>
          </p:cNvPr>
          <p:cNvGrpSpPr/>
          <p:nvPr/>
        </p:nvGrpSpPr>
        <p:grpSpPr>
          <a:xfrm flipH="1">
            <a:off x="3006562" y="2951254"/>
            <a:ext cx="2390554" cy="1384152"/>
            <a:chOff x="4744904" y="4848686"/>
            <a:chExt cx="2390554" cy="1384152"/>
          </a:xfrm>
          <a:solidFill>
            <a:srgbClr val="004059"/>
          </a:solidFill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FA2D41FE-6271-6243-BB48-5A1C937B8607}"/>
                </a:ext>
              </a:extLst>
            </p:cNvPr>
            <p:cNvGrpSpPr/>
            <p:nvPr/>
          </p:nvGrpSpPr>
          <p:grpSpPr>
            <a:xfrm>
              <a:off x="4744904" y="4848686"/>
              <a:ext cx="2390554" cy="914400"/>
              <a:chOff x="4744904" y="4848686"/>
              <a:chExt cx="2390554" cy="914400"/>
            </a:xfrm>
            <a:grpFill/>
          </p:grpSpPr>
          <p:pic>
            <p:nvPicPr>
              <p:cNvPr id="71" name="Elemento grafico 70" descr="Tabella">
                <a:extLst>
                  <a:ext uri="{FF2B5EF4-FFF2-40B4-BE49-F238E27FC236}">
                    <a16:creationId xmlns:a16="http://schemas.microsoft.com/office/drawing/2014/main" id="{1F2D557B-F9B7-DF44-921F-9DD94D80F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44904" y="4848686"/>
                <a:ext cx="1351095" cy="914400"/>
              </a:xfrm>
              <a:prstGeom prst="rect">
                <a:avLst/>
              </a:prstGeom>
            </p:spPr>
          </p:pic>
          <p:pic>
            <p:nvPicPr>
              <p:cNvPr id="72" name="Elemento grafico 71" descr="Tabella">
                <a:extLst>
                  <a:ext uri="{FF2B5EF4-FFF2-40B4-BE49-F238E27FC236}">
                    <a16:creationId xmlns:a16="http://schemas.microsoft.com/office/drawing/2014/main" id="{A43241B2-41A1-6140-8D3E-D4D71F43F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84363" y="4848686"/>
                <a:ext cx="1351095" cy="914400"/>
              </a:xfrm>
              <a:prstGeom prst="rect">
                <a:avLst/>
              </a:prstGeom>
            </p:spPr>
          </p:pic>
        </p:grp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D73E1E12-FC67-1E41-B1E8-374C5D0771AC}"/>
                </a:ext>
              </a:extLst>
            </p:cNvPr>
            <p:cNvGrpSpPr/>
            <p:nvPr/>
          </p:nvGrpSpPr>
          <p:grpSpPr>
            <a:xfrm>
              <a:off x="4744904" y="5318438"/>
              <a:ext cx="2390554" cy="914400"/>
              <a:chOff x="4744904" y="4848686"/>
              <a:chExt cx="2390554" cy="914400"/>
            </a:xfrm>
            <a:grpFill/>
          </p:grpSpPr>
          <p:pic>
            <p:nvPicPr>
              <p:cNvPr id="75" name="Elemento grafico 74" descr="Tabella">
                <a:extLst>
                  <a:ext uri="{FF2B5EF4-FFF2-40B4-BE49-F238E27FC236}">
                    <a16:creationId xmlns:a16="http://schemas.microsoft.com/office/drawing/2014/main" id="{5C3548BF-54F1-DC49-A802-41F24CC4A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44904" y="4848686"/>
                <a:ext cx="1351095" cy="914400"/>
              </a:xfrm>
              <a:prstGeom prst="rect">
                <a:avLst/>
              </a:prstGeom>
            </p:spPr>
          </p:pic>
          <p:pic>
            <p:nvPicPr>
              <p:cNvPr id="76" name="Elemento grafico 75" descr="Tabella">
                <a:extLst>
                  <a:ext uri="{FF2B5EF4-FFF2-40B4-BE49-F238E27FC236}">
                    <a16:creationId xmlns:a16="http://schemas.microsoft.com/office/drawing/2014/main" id="{E3973EAA-8841-A94D-88A1-DB843DC8D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84363" y="4848686"/>
                <a:ext cx="1351095" cy="914400"/>
              </a:xfrm>
              <a:prstGeom prst="rect">
                <a:avLst/>
              </a:prstGeom>
            </p:spPr>
          </p:pic>
        </p:grpSp>
      </p:grpSp>
      <p:cxnSp>
        <p:nvCxnSpPr>
          <p:cNvPr id="82" name="Connettore 1 81">
            <a:extLst>
              <a:ext uri="{FF2B5EF4-FFF2-40B4-BE49-F238E27FC236}">
                <a16:creationId xmlns:a16="http://schemas.microsoft.com/office/drawing/2014/main" id="{1D6075A3-C337-BD4D-8996-820DA5B707A6}"/>
              </a:ext>
            </a:extLst>
          </p:cNvPr>
          <p:cNvCxnSpPr>
            <a:cxnSpLocks/>
          </p:cNvCxnSpPr>
          <p:nvPr/>
        </p:nvCxnSpPr>
        <p:spPr>
          <a:xfrm flipH="1">
            <a:off x="4046022" y="5082988"/>
            <a:ext cx="0" cy="2998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EF2E5A24-38C1-8440-9023-575707A97EB4}"/>
              </a:ext>
            </a:extLst>
          </p:cNvPr>
          <p:cNvGrpSpPr>
            <a:grpSpLocks noChangeAspect="1"/>
          </p:cNvGrpSpPr>
          <p:nvPr/>
        </p:nvGrpSpPr>
        <p:grpSpPr>
          <a:xfrm>
            <a:off x="3902145" y="4681179"/>
            <a:ext cx="309990" cy="309990"/>
            <a:chOff x="494179" y="2971800"/>
            <a:chExt cx="1512793" cy="1512793"/>
          </a:xfrm>
          <a:solidFill>
            <a:schemeClr val="bg1"/>
          </a:solidFill>
        </p:grpSpPr>
        <p:pic>
          <p:nvPicPr>
            <p:cNvPr id="86" name="Elemento grafico 85" descr="Carta">
              <a:extLst>
                <a:ext uri="{FF2B5EF4-FFF2-40B4-BE49-F238E27FC236}">
                  <a16:creationId xmlns:a16="http://schemas.microsoft.com/office/drawing/2014/main" id="{8EF2DED9-3D02-5F45-87A2-5CBA9F04A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87" name="Elemento grafico 86" descr="Ingranaggi">
              <a:extLst>
                <a:ext uri="{FF2B5EF4-FFF2-40B4-BE49-F238E27FC236}">
                  <a16:creationId xmlns:a16="http://schemas.microsoft.com/office/drawing/2014/main" id="{4F51B49F-8FAE-FE42-BC3B-43A37991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89" name="Connettore 2 88">
            <a:extLst>
              <a:ext uri="{FF2B5EF4-FFF2-40B4-BE49-F238E27FC236}">
                <a16:creationId xmlns:a16="http://schemas.microsoft.com/office/drawing/2014/main" id="{1EACB09F-10F8-E142-AD02-E20582FFAFBE}"/>
              </a:ext>
            </a:extLst>
          </p:cNvPr>
          <p:cNvCxnSpPr>
            <a:cxnSpLocks/>
          </p:cNvCxnSpPr>
          <p:nvPr/>
        </p:nvCxnSpPr>
        <p:spPr>
          <a:xfrm flipH="1" flipV="1">
            <a:off x="4057140" y="4370795"/>
            <a:ext cx="0" cy="207084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1 98">
            <a:extLst>
              <a:ext uri="{FF2B5EF4-FFF2-40B4-BE49-F238E27FC236}">
                <a16:creationId xmlns:a16="http://schemas.microsoft.com/office/drawing/2014/main" id="{4DF29787-F0A6-D746-8816-BE0AF72FA881}"/>
              </a:ext>
            </a:extLst>
          </p:cNvPr>
          <p:cNvCxnSpPr>
            <a:cxnSpLocks/>
          </p:cNvCxnSpPr>
          <p:nvPr/>
        </p:nvCxnSpPr>
        <p:spPr>
          <a:xfrm flipH="1">
            <a:off x="1475693" y="4272178"/>
            <a:ext cx="384458" cy="7652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FF41D48-1FA4-5443-9D09-80BC4EE97A56}"/>
              </a:ext>
            </a:extLst>
          </p:cNvPr>
          <p:cNvGrpSpPr>
            <a:grpSpLocks noChangeAspect="1"/>
          </p:cNvGrpSpPr>
          <p:nvPr/>
        </p:nvGrpSpPr>
        <p:grpSpPr>
          <a:xfrm>
            <a:off x="2003148" y="4060805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02" name="Elemento grafico 101" descr="Carta">
              <a:extLst>
                <a:ext uri="{FF2B5EF4-FFF2-40B4-BE49-F238E27FC236}">
                  <a16:creationId xmlns:a16="http://schemas.microsoft.com/office/drawing/2014/main" id="{3AF7A264-B154-BC45-BFFB-166AAFB1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03" name="Elemento grafico 102" descr="Ingranaggi">
              <a:extLst>
                <a:ext uri="{FF2B5EF4-FFF2-40B4-BE49-F238E27FC236}">
                  <a16:creationId xmlns:a16="http://schemas.microsoft.com/office/drawing/2014/main" id="{38A88166-8FBA-9E47-B6DB-0216709F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77E8D3AD-C7C8-6E4F-9671-8917AE96A694}"/>
              </a:ext>
            </a:extLst>
          </p:cNvPr>
          <p:cNvCxnSpPr>
            <a:cxnSpLocks/>
          </p:cNvCxnSpPr>
          <p:nvPr/>
        </p:nvCxnSpPr>
        <p:spPr>
          <a:xfrm rot="4631139" flipH="1" flipV="1">
            <a:off x="2590626" y="3933523"/>
            <a:ext cx="0" cy="367810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1 104">
            <a:extLst>
              <a:ext uri="{FF2B5EF4-FFF2-40B4-BE49-F238E27FC236}">
                <a16:creationId xmlns:a16="http://schemas.microsoft.com/office/drawing/2014/main" id="{2DD01E24-2EF5-DE47-9CF6-BE0448EB077E}"/>
              </a:ext>
            </a:extLst>
          </p:cNvPr>
          <p:cNvCxnSpPr>
            <a:cxnSpLocks/>
          </p:cNvCxnSpPr>
          <p:nvPr/>
        </p:nvCxnSpPr>
        <p:spPr>
          <a:xfrm rot="2354143" flipH="1">
            <a:off x="2499669" y="4941942"/>
            <a:ext cx="0" cy="1654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A7DAAE47-6620-0341-8BA3-45D599F8A8F8}"/>
              </a:ext>
            </a:extLst>
          </p:cNvPr>
          <p:cNvGrpSpPr>
            <a:grpSpLocks noChangeAspect="1"/>
          </p:cNvGrpSpPr>
          <p:nvPr/>
        </p:nvGrpSpPr>
        <p:grpSpPr>
          <a:xfrm>
            <a:off x="2597293" y="4577878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08" name="Elemento grafico 107" descr="Carta">
              <a:extLst>
                <a:ext uri="{FF2B5EF4-FFF2-40B4-BE49-F238E27FC236}">
                  <a16:creationId xmlns:a16="http://schemas.microsoft.com/office/drawing/2014/main" id="{CCC66A29-E0C4-A446-B1A5-3C2C98C42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09" name="Elemento grafico 108" descr="Ingranaggi">
              <a:extLst>
                <a:ext uri="{FF2B5EF4-FFF2-40B4-BE49-F238E27FC236}">
                  <a16:creationId xmlns:a16="http://schemas.microsoft.com/office/drawing/2014/main" id="{3A4D4155-2572-4B4A-9C00-979298C3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7" name="Connettore 2 106">
            <a:extLst>
              <a:ext uri="{FF2B5EF4-FFF2-40B4-BE49-F238E27FC236}">
                <a16:creationId xmlns:a16="http://schemas.microsoft.com/office/drawing/2014/main" id="{5A7F159E-1EAB-4F4E-8E08-9BDAF50483A2}"/>
              </a:ext>
            </a:extLst>
          </p:cNvPr>
          <p:cNvCxnSpPr>
            <a:cxnSpLocks/>
          </p:cNvCxnSpPr>
          <p:nvPr/>
        </p:nvCxnSpPr>
        <p:spPr>
          <a:xfrm flipV="1">
            <a:off x="2916504" y="4335406"/>
            <a:ext cx="175726" cy="196375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1 110">
            <a:extLst>
              <a:ext uri="{FF2B5EF4-FFF2-40B4-BE49-F238E27FC236}">
                <a16:creationId xmlns:a16="http://schemas.microsoft.com/office/drawing/2014/main" id="{495495E3-14D7-8A46-A341-D2274C0F0A3B}"/>
              </a:ext>
            </a:extLst>
          </p:cNvPr>
          <p:cNvCxnSpPr>
            <a:cxnSpLocks/>
          </p:cNvCxnSpPr>
          <p:nvPr/>
        </p:nvCxnSpPr>
        <p:spPr>
          <a:xfrm flipH="1">
            <a:off x="1595049" y="3439316"/>
            <a:ext cx="26510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39A1FA27-3FC5-4048-BFCF-7EE430FED684}"/>
              </a:ext>
            </a:extLst>
          </p:cNvPr>
          <p:cNvGrpSpPr>
            <a:grpSpLocks noChangeAspect="1"/>
          </p:cNvGrpSpPr>
          <p:nvPr/>
        </p:nvGrpSpPr>
        <p:grpSpPr>
          <a:xfrm>
            <a:off x="1955061" y="3284321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14" name="Elemento grafico 113" descr="Carta">
              <a:extLst>
                <a:ext uri="{FF2B5EF4-FFF2-40B4-BE49-F238E27FC236}">
                  <a16:creationId xmlns:a16="http://schemas.microsoft.com/office/drawing/2014/main" id="{F532ECEC-E104-C042-B1A0-7E20393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15" name="Elemento grafico 114" descr="Ingranaggi">
              <a:extLst>
                <a:ext uri="{FF2B5EF4-FFF2-40B4-BE49-F238E27FC236}">
                  <a16:creationId xmlns:a16="http://schemas.microsoft.com/office/drawing/2014/main" id="{7910C31B-A62C-BF49-85DF-9B783354B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13" name="Connettore 2 112">
            <a:extLst>
              <a:ext uri="{FF2B5EF4-FFF2-40B4-BE49-F238E27FC236}">
                <a16:creationId xmlns:a16="http://schemas.microsoft.com/office/drawing/2014/main" id="{DBDB9ABE-AC57-F544-8634-93AE5FAE8D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53586" y="3255411"/>
            <a:ext cx="0" cy="367810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1 116">
            <a:extLst>
              <a:ext uri="{FF2B5EF4-FFF2-40B4-BE49-F238E27FC236}">
                <a16:creationId xmlns:a16="http://schemas.microsoft.com/office/drawing/2014/main" id="{AC06BFA2-0463-9542-96D0-84942A642980}"/>
              </a:ext>
            </a:extLst>
          </p:cNvPr>
          <p:cNvCxnSpPr>
            <a:cxnSpLocks/>
          </p:cNvCxnSpPr>
          <p:nvPr/>
        </p:nvCxnSpPr>
        <p:spPr>
          <a:xfrm flipH="1" flipV="1">
            <a:off x="3181758" y="2155999"/>
            <a:ext cx="130152" cy="18660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5FEAB617-82E2-7E44-833F-D7A99ECFCCE8}"/>
              </a:ext>
            </a:extLst>
          </p:cNvPr>
          <p:cNvGrpSpPr>
            <a:grpSpLocks noChangeAspect="1"/>
          </p:cNvGrpSpPr>
          <p:nvPr/>
        </p:nvGrpSpPr>
        <p:grpSpPr>
          <a:xfrm>
            <a:off x="3250601" y="2412694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20" name="Elemento grafico 119" descr="Carta">
              <a:extLst>
                <a:ext uri="{FF2B5EF4-FFF2-40B4-BE49-F238E27FC236}">
                  <a16:creationId xmlns:a16="http://schemas.microsoft.com/office/drawing/2014/main" id="{0190A959-13FF-7040-8D23-EE605443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21" name="Elemento grafico 120" descr="Ingranaggi">
              <a:extLst>
                <a:ext uri="{FF2B5EF4-FFF2-40B4-BE49-F238E27FC236}">
                  <a16:creationId xmlns:a16="http://schemas.microsoft.com/office/drawing/2014/main" id="{415901CA-3F74-FD49-A646-436932B0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24D80619-262B-0647-95B4-C713E807C781}"/>
              </a:ext>
            </a:extLst>
          </p:cNvPr>
          <p:cNvCxnSpPr>
            <a:cxnSpLocks/>
          </p:cNvCxnSpPr>
          <p:nvPr/>
        </p:nvCxnSpPr>
        <p:spPr>
          <a:xfrm>
            <a:off x="3577263" y="2762770"/>
            <a:ext cx="147122" cy="158480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1 122">
            <a:extLst>
              <a:ext uri="{FF2B5EF4-FFF2-40B4-BE49-F238E27FC236}">
                <a16:creationId xmlns:a16="http://schemas.microsoft.com/office/drawing/2014/main" id="{44D43EE9-3453-9042-BFA2-C0CEDF163972}"/>
              </a:ext>
            </a:extLst>
          </p:cNvPr>
          <p:cNvCxnSpPr>
            <a:cxnSpLocks/>
          </p:cNvCxnSpPr>
          <p:nvPr/>
        </p:nvCxnSpPr>
        <p:spPr>
          <a:xfrm flipH="1" flipV="1">
            <a:off x="1667922" y="2467958"/>
            <a:ext cx="231492" cy="1394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uppo 123">
            <a:extLst>
              <a:ext uri="{FF2B5EF4-FFF2-40B4-BE49-F238E27FC236}">
                <a16:creationId xmlns:a16="http://schemas.microsoft.com/office/drawing/2014/main" id="{C1FE1617-5FA0-B846-AC80-82108E62E9B0}"/>
              </a:ext>
            </a:extLst>
          </p:cNvPr>
          <p:cNvGrpSpPr>
            <a:grpSpLocks noChangeAspect="1"/>
          </p:cNvGrpSpPr>
          <p:nvPr/>
        </p:nvGrpSpPr>
        <p:grpSpPr>
          <a:xfrm>
            <a:off x="2008346" y="2601834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26" name="Elemento grafico 125" descr="Carta">
              <a:extLst>
                <a:ext uri="{FF2B5EF4-FFF2-40B4-BE49-F238E27FC236}">
                  <a16:creationId xmlns:a16="http://schemas.microsoft.com/office/drawing/2014/main" id="{A2BECC57-5728-2B47-8E72-701662D90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27" name="Elemento grafico 126" descr="Ingranaggi">
              <a:extLst>
                <a:ext uri="{FF2B5EF4-FFF2-40B4-BE49-F238E27FC236}">
                  <a16:creationId xmlns:a16="http://schemas.microsoft.com/office/drawing/2014/main" id="{9D620A2B-783B-EF44-A02F-55FBCA720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25" name="Connettore 2 124">
            <a:extLst>
              <a:ext uri="{FF2B5EF4-FFF2-40B4-BE49-F238E27FC236}">
                <a16:creationId xmlns:a16="http://schemas.microsoft.com/office/drawing/2014/main" id="{F3BF4B2C-ABC4-394B-A473-A1A48FB81996}"/>
              </a:ext>
            </a:extLst>
          </p:cNvPr>
          <p:cNvCxnSpPr>
            <a:cxnSpLocks/>
          </p:cNvCxnSpPr>
          <p:nvPr/>
        </p:nvCxnSpPr>
        <p:spPr>
          <a:xfrm rot="7044708" flipH="1" flipV="1">
            <a:off x="2557071" y="2777118"/>
            <a:ext cx="0" cy="367810"/>
          </a:xfrm>
          <a:prstGeom prst="straightConnector1">
            <a:avLst/>
          </a:prstGeom>
          <a:ln w="3175">
            <a:solidFill>
              <a:srgbClr val="00405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ttangolo 144">
            <a:extLst>
              <a:ext uri="{FF2B5EF4-FFF2-40B4-BE49-F238E27FC236}">
                <a16:creationId xmlns:a16="http://schemas.microsoft.com/office/drawing/2014/main" id="{79CA1963-AF6B-2E48-8C40-EA436FB6193C}"/>
              </a:ext>
            </a:extLst>
          </p:cNvPr>
          <p:cNvSpPr/>
          <p:nvPr/>
        </p:nvSpPr>
        <p:spPr>
          <a:xfrm flipH="1">
            <a:off x="2316491" y="1321000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B115BE42-EBA5-054D-9210-FB0EEFF5316A}"/>
              </a:ext>
            </a:extLst>
          </p:cNvPr>
          <p:cNvSpPr/>
          <p:nvPr/>
        </p:nvSpPr>
        <p:spPr>
          <a:xfrm flipH="1">
            <a:off x="680136" y="1094768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Rettangolo 146">
            <a:extLst>
              <a:ext uri="{FF2B5EF4-FFF2-40B4-BE49-F238E27FC236}">
                <a16:creationId xmlns:a16="http://schemas.microsoft.com/office/drawing/2014/main" id="{2E14FB39-E00B-8B45-A10A-6786B023F5CF}"/>
              </a:ext>
            </a:extLst>
          </p:cNvPr>
          <p:cNvSpPr/>
          <p:nvPr/>
        </p:nvSpPr>
        <p:spPr>
          <a:xfrm flipH="1">
            <a:off x="476079" y="3030101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Rettangolo 147">
            <a:extLst>
              <a:ext uri="{FF2B5EF4-FFF2-40B4-BE49-F238E27FC236}">
                <a16:creationId xmlns:a16="http://schemas.microsoft.com/office/drawing/2014/main" id="{881280D3-3B0B-884D-B836-BBDCBAF19167}"/>
              </a:ext>
            </a:extLst>
          </p:cNvPr>
          <p:cNvSpPr/>
          <p:nvPr/>
        </p:nvSpPr>
        <p:spPr>
          <a:xfrm flipH="1">
            <a:off x="564552" y="4212318"/>
            <a:ext cx="533292" cy="46886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Rettangolo 148">
            <a:extLst>
              <a:ext uri="{FF2B5EF4-FFF2-40B4-BE49-F238E27FC236}">
                <a16:creationId xmlns:a16="http://schemas.microsoft.com/office/drawing/2014/main" id="{54E790DB-0FA8-AE49-9F29-DFD166FDE737}"/>
              </a:ext>
            </a:extLst>
          </p:cNvPr>
          <p:cNvSpPr/>
          <p:nvPr/>
        </p:nvSpPr>
        <p:spPr>
          <a:xfrm flipH="1">
            <a:off x="1667922" y="5415296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Rettangolo 149">
            <a:extLst>
              <a:ext uri="{FF2B5EF4-FFF2-40B4-BE49-F238E27FC236}">
                <a16:creationId xmlns:a16="http://schemas.microsoft.com/office/drawing/2014/main" id="{03851F14-F2D5-F449-AD1B-9D6567312574}"/>
              </a:ext>
            </a:extLst>
          </p:cNvPr>
          <p:cNvSpPr/>
          <p:nvPr/>
        </p:nvSpPr>
        <p:spPr>
          <a:xfrm flipH="1">
            <a:off x="3659025" y="5565458"/>
            <a:ext cx="309773" cy="47385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9" name="Connettore 1 68">
            <a:extLst>
              <a:ext uri="{FF2B5EF4-FFF2-40B4-BE49-F238E27FC236}">
                <a16:creationId xmlns:a16="http://schemas.microsoft.com/office/drawing/2014/main" id="{D6644B76-3EAB-3C40-9803-111698C0BBC4}"/>
              </a:ext>
            </a:extLst>
          </p:cNvPr>
          <p:cNvCxnSpPr>
            <a:cxnSpLocks/>
          </p:cNvCxnSpPr>
          <p:nvPr/>
        </p:nvCxnSpPr>
        <p:spPr>
          <a:xfrm>
            <a:off x="5263376" y="3166946"/>
            <a:ext cx="636748" cy="218671"/>
          </a:xfrm>
          <a:prstGeom prst="line">
            <a:avLst/>
          </a:prstGeom>
          <a:ln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1 69">
            <a:extLst>
              <a:ext uri="{FF2B5EF4-FFF2-40B4-BE49-F238E27FC236}">
                <a16:creationId xmlns:a16="http://schemas.microsoft.com/office/drawing/2014/main" id="{B3814131-A972-9A42-9CD4-254809718F91}"/>
              </a:ext>
            </a:extLst>
          </p:cNvPr>
          <p:cNvCxnSpPr>
            <a:cxnSpLocks/>
          </p:cNvCxnSpPr>
          <p:nvPr/>
        </p:nvCxnSpPr>
        <p:spPr>
          <a:xfrm flipV="1">
            <a:off x="5220548" y="3725754"/>
            <a:ext cx="679576" cy="391674"/>
          </a:xfrm>
          <a:prstGeom prst="line">
            <a:avLst/>
          </a:prstGeom>
          <a:ln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7086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8142E9BA-19FD-C540-B000-7E15568D8162}"/>
              </a:ext>
            </a:extLst>
          </p:cNvPr>
          <p:cNvGrpSpPr/>
          <p:nvPr/>
        </p:nvGrpSpPr>
        <p:grpSpPr>
          <a:xfrm>
            <a:off x="5531711" y="2274531"/>
            <a:ext cx="2003612" cy="2003612"/>
            <a:chOff x="5094194" y="2280172"/>
            <a:chExt cx="2003612" cy="2003612"/>
          </a:xfrm>
          <a:solidFill>
            <a:srgbClr val="004059"/>
          </a:solidFill>
        </p:grpSpPr>
        <p:pic>
          <p:nvPicPr>
            <p:cNvPr id="28" name="Elemento grafico 27" descr="Carta">
              <a:extLst>
                <a:ext uri="{FF2B5EF4-FFF2-40B4-BE49-F238E27FC236}">
                  <a16:creationId xmlns:a16="http://schemas.microsoft.com/office/drawing/2014/main" id="{093A8A42-1841-7F47-89D0-221A3E74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94194" y="2280172"/>
              <a:ext cx="2003612" cy="2003612"/>
            </a:xfrm>
            <a:prstGeom prst="rect">
              <a:avLst/>
            </a:prstGeom>
          </p:spPr>
        </p:pic>
        <p:pic>
          <p:nvPicPr>
            <p:cNvPr id="29" name="Elemento grafico 28" descr="Lente di ingrandimento">
              <a:extLst>
                <a:ext uri="{FF2B5EF4-FFF2-40B4-BE49-F238E27FC236}">
                  <a16:creationId xmlns:a16="http://schemas.microsoft.com/office/drawing/2014/main" id="{871BD0C3-2CD2-B64B-91E2-289CDEAE3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Immagine 29" descr="Immagine che contiene disegnando, tuta&#10;&#10;Descrizione generata automaticamente">
            <a:extLst>
              <a:ext uri="{FF2B5EF4-FFF2-40B4-BE49-F238E27FC236}">
                <a16:creationId xmlns:a16="http://schemas.microsoft.com/office/drawing/2014/main" id="{377CE686-1DF0-C943-9061-37D8178FF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9552" y="5305886"/>
            <a:ext cx="769576" cy="993001"/>
          </a:xfrm>
          <a:prstGeom prst="rect">
            <a:avLst/>
          </a:prstGeom>
        </p:spPr>
      </p:pic>
      <p:pic>
        <p:nvPicPr>
          <p:cNvPr id="31" name="Immagine 30" descr="Immagine che contiene persona, abbigliamento, parrucchino, uomo&#10;&#10;Descrizione generata automaticamente">
            <a:extLst>
              <a:ext uri="{FF2B5EF4-FFF2-40B4-BE49-F238E27FC236}">
                <a16:creationId xmlns:a16="http://schemas.microsoft.com/office/drawing/2014/main" id="{C316E9FA-9FCF-9A4C-823A-5242D2ACB0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2947" y="962932"/>
            <a:ext cx="920380" cy="1150475"/>
          </a:xfrm>
          <a:prstGeom prst="rect">
            <a:avLst/>
          </a:prstGeom>
        </p:spPr>
      </p:pic>
      <p:pic>
        <p:nvPicPr>
          <p:cNvPr id="32" name="Immagine 31" descr="Immagine che contiene uomo&#10;&#10;Descrizione generata automaticamente">
            <a:extLst>
              <a:ext uri="{FF2B5EF4-FFF2-40B4-BE49-F238E27FC236}">
                <a16:creationId xmlns:a16="http://schemas.microsoft.com/office/drawing/2014/main" id="{338FF4E5-FB9F-AB4B-8F4C-BA7C28D66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2641" y="5493399"/>
            <a:ext cx="866761" cy="866761"/>
          </a:xfrm>
          <a:prstGeom prst="rect">
            <a:avLst/>
          </a:prstGeom>
        </p:spPr>
      </p:pic>
      <p:pic>
        <p:nvPicPr>
          <p:cNvPr id="35" name="Immagine 34" descr="Immagine che contiene uomo, persona, abbigliamento, inpiedi&#10;&#10;Descrizione generata automaticamente">
            <a:extLst>
              <a:ext uri="{FF2B5EF4-FFF2-40B4-BE49-F238E27FC236}">
                <a16:creationId xmlns:a16="http://schemas.microsoft.com/office/drawing/2014/main" id="{511EFC1A-60EF-8A46-96EB-362F87947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2224" y="4166934"/>
            <a:ext cx="732843" cy="916054"/>
          </a:xfrm>
          <a:prstGeom prst="rect">
            <a:avLst/>
          </a:prstGeom>
        </p:spPr>
      </p:pic>
      <p:pic>
        <p:nvPicPr>
          <p:cNvPr id="36" name="Immagine 35" descr="Immagine che contiene maglietta, indossando, uomo&#10;&#10;Descrizione generata automaticamente">
            <a:extLst>
              <a:ext uri="{FF2B5EF4-FFF2-40B4-BE49-F238E27FC236}">
                <a16:creationId xmlns:a16="http://schemas.microsoft.com/office/drawing/2014/main" id="{8681146C-FC5C-4A4F-9ABD-0CDE35125B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9598" y="3036451"/>
            <a:ext cx="997476" cy="739794"/>
          </a:xfrm>
          <a:prstGeom prst="rect">
            <a:avLst/>
          </a:prstGeom>
        </p:spPr>
      </p:pic>
      <p:pic>
        <p:nvPicPr>
          <p:cNvPr id="38" name="Immagine 37" descr="Immagine che contiene persona, uomo, tenendo, sedendo&#10;&#10;Descrizione generata automaticamente">
            <a:extLst>
              <a:ext uri="{FF2B5EF4-FFF2-40B4-BE49-F238E27FC236}">
                <a16:creationId xmlns:a16="http://schemas.microsoft.com/office/drawing/2014/main" id="{DAB4F602-52B0-C049-A068-82654A4654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5544" y="892806"/>
            <a:ext cx="1200149" cy="169433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55258162-A030-CA4C-9DCD-EE30086130D9}"/>
              </a:ext>
            </a:extLst>
          </p:cNvPr>
          <p:cNvGrpSpPr/>
          <p:nvPr/>
        </p:nvGrpSpPr>
        <p:grpSpPr>
          <a:xfrm flipH="1">
            <a:off x="3006562" y="2951254"/>
            <a:ext cx="2390554" cy="1384152"/>
            <a:chOff x="4744904" y="4848686"/>
            <a:chExt cx="2390554" cy="1384152"/>
          </a:xfrm>
          <a:solidFill>
            <a:srgbClr val="00B0F0"/>
          </a:solidFill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FA2D41FE-6271-6243-BB48-5A1C937B8607}"/>
                </a:ext>
              </a:extLst>
            </p:cNvPr>
            <p:cNvGrpSpPr/>
            <p:nvPr/>
          </p:nvGrpSpPr>
          <p:grpSpPr>
            <a:xfrm>
              <a:off x="4744904" y="4848686"/>
              <a:ext cx="2390554" cy="914400"/>
              <a:chOff x="4744904" y="4848686"/>
              <a:chExt cx="2390554" cy="914400"/>
            </a:xfrm>
            <a:grpFill/>
          </p:grpSpPr>
          <p:pic>
            <p:nvPicPr>
              <p:cNvPr id="71" name="Elemento grafico 70" descr="Tabella">
                <a:extLst>
                  <a:ext uri="{FF2B5EF4-FFF2-40B4-BE49-F238E27FC236}">
                    <a16:creationId xmlns:a16="http://schemas.microsoft.com/office/drawing/2014/main" id="{1F2D557B-F9B7-DF44-921F-9DD94D80F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44904" y="4848686"/>
                <a:ext cx="1351095" cy="914400"/>
              </a:xfrm>
              <a:prstGeom prst="rect">
                <a:avLst/>
              </a:prstGeom>
            </p:spPr>
          </p:pic>
          <p:pic>
            <p:nvPicPr>
              <p:cNvPr id="72" name="Elemento grafico 71" descr="Tabella">
                <a:extLst>
                  <a:ext uri="{FF2B5EF4-FFF2-40B4-BE49-F238E27FC236}">
                    <a16:creationId xmlns:a16="http://schemas.microsoft.com/office/drawing/2014/main" id="{A43241B2-41A1-6140-8D3E-D4D71F43F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84363" y="4848686"/>
                <a:ext cx="1351095" cy="914400"/>
              </a:xfrm>
              <a:prstGeom prst="rect">
                <a:avLst/>
              </a:prstGeom>
            </p:spPr>
          </p:pic>
        </p:grp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D73E1E12-FC67-1E41-B1E8-374C5D0771AC}"/>
                </a:ext>
              </a:extLst>
            </p:cNvPr>
            <p:cNvGrpSpPr/>
            <p:nvPr/>
          </p:nvGrpSpPr>
          <p:grpSpPr>
            <a:xfrm>
              <a:off x="4744904" y="5318438"/>
              <a:ext cx="2390554" cy="914400"/>
              <a:chOff x="4744904" y="4848686"/>
              <a:chExt cx="2390554" cy="914400"/>
            </a:xfrm>
            <a:grpFill/>
          </p:grpSpPr>
          <p:pic>
            <p:nvPicPr>
              <p:cNvPr id="75" name="Elemento grafico 74" descr="Tabella">
                <a:extLst>
                  <a:ext uri="{FF2B5EF4-FFF2-40B4-BE49-F238E27FC236}">
                    <a16:creationId xmlns:a16="http://schemas.microsoft.com/office/drawing/2014/main" id="{5C3548BF-54F1-DC49-A802-41F24CC4A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44904" y="4848686"/>
                <a:ext cx="1351095" cy="914400"/>
              </a:xfrm>
              <a:prstGeom prst="rect">
                <a:avLst/>
              </a:prstGeom>
            </p:spPr>
          </p:pic>
          <p:pic>
            <p:nvPicPr>
              <p:cNvPr id="76" name="Elemento grafico 75" descr="Tabella">
                <a:extLst>
                  <a:ext uri="{FF2B5EF4-FFF2-40B4-BE49-F238E27FC236}">
                    <a16:creationId xmlns:a16="http://schemas.microsoft.com/office/drawing/2014/main" id="{E3973EAA-8841-A94D-88A1-DB843DC8D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84363" y="4848686"/>
                <a:ext cx="1351095" cy="914400"/>
              </a:xfrm>
              <a:prstGeom prst="rect">
                <a:avLst/>
              </a:prstGeom>
            </p:spPr>
          </p:pic>
        </p:grpSp>
      </p:grpSp>
      <p:cxnSp>
        <p:nvCxnSpPr>
          <p:cNvPr id="82" name="Connettore 1 81">
            <a:extLst>
              <a:ext uri="{FF2B5EF4-FFF2-40B4-BE49-F238E27FC236}">
                <a16:creationId xmlns:a16="http://schemas.microsoft.com/office/drawing/2014/main" id="{1D6075A3-C337-BD4D-8996-820DA5B707A6}"/>
              </a:ext>
            </a:extLst>
          </p:cNvPr>
          <p:cNvCxnSpPr>
            <a:cxnSpLocks/>
          </p:cNvCxnSpPr>
          <p:nvPr/>
        </p:nvCxnSpPr>
        <p:spPr>
          <a:xfrm flipH="1">
            <a:off x="4046022" y="5082988"/>
            <a:ext cx="0" cy="2998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EF2E5A24-38C1-8440-9023-575707A97EB4}"/>
              </a:ext>
            </a:extLst>
          </p:cNvPr>
          <p:cNvGrpSpPr>
            <a:grpSpLocks noChangeAspect="1"/>
          </p:cNvGrpSpPr>
          <p:nvPr/>
        </p:nvGrpSpPr>
        <p:grpSpPr>
          <a:xfrm>
            <a:off x="3902145" y="4681179"/>
            <a:ext cx="309990" cy="309990"/>
            <a:chOff x="494179" y="2971800"/>
            <a:chExt cx="1512793" cy="1512793"/>
          </a:xfrm>
          <a:solidFill>
            <a:schemeClr val="bg1"/>
          </a:solidFill>
        </p:grpSpPr>
        <p:pic>
          <p:nvPicPr>
            <p:cNvPr id="86" name="Elemento grafico 85" descr="Carta">
              <a:extLst>
                <a:ext uri="{FF2B5EF4-FFF2-40B4-BE49-F238E27FC236}">
                  <a16:creationId xmlns:a16="http://schemas.microsoft.com/office/drawing/2014/main" id="{8EF2DED9-3D02-5F45-87A2-5CBA9F04A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87" name="Elemento grafico 86" descr="Ingranaggi">
              <a:extLst>
                <a:ext uri="{FF2B5EF4-FFF2-40B4-BE49-F238E27FC236}">
                  <a16:creationId xmlns:a16="http://schemas.microsoft.com/office/drawing/2014/main" id="{4F51B49F-8FAE-FE42-BC3B-43A37991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89" name="Connettore 2 88">
            <a:extLst>
              <a:ext uri="{FF2B5EF4-FFF2-40B4-BE49-F238E27FC236}">
                <a16:creationId xmlns:a16="http://schemas.microsoft.com/office/drawing/2014/main" id="{1EACB09F-10F8-E142-AD02-E20582FFAFBE}"/>
              </a:ext>
            </a:extLst>
          </p:cNvPr>
          <p:cNvCxnSpPr>
            <a:cxnSpLocks/>
          </p:cNvCxnSpPr>
          <p:nvPr/>
        </p:nvCxnSpPr>
        <p:spPr>
          <a:xfrm flipH="1" flipV="1">
            <a:off x="4057140" y="4370795"/>
            <a:ext cx="0" cy="20708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1 98">
            <a:extLst>
              <a:ext uri="{FF2B5EF4-FFF2-40B4-BE49-F238E27FC236}">
                <a16:creationId xmlns:a16="http://schemas.microsoft.com/office/drawing/2014/main" id="{4DF29787-F0A6-D746-8816-BE0AF72FA881}"/>
              </a:ext>
            </a:extLst>
          </p:cNvPr>
          <p:cNvCxnSpPr>
            <a:cxnSpLocks/>
          </p:cNvCxnSpPr>
          <p:nvPr/>
        </p:nvCxnSpPr>
        <p:spPr>
          <a:xfrm flipH="1">
            <a:off x="1475693" y="4272178"/>
            <a:ext cx="384458" cy="7652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FF41D48-1FA4-5443-9D09-80BC4EE97A56}"/>
              </a:ext>
            </a:extLst>
          </p:cNvPr>
          <p:cNvGrpSpPr>
            <a:grpSpLocks noChangeAspect="1"/>
          </p:cNvGrpSpPr>
          <p:nvPr/>
        </p:nvGrpSpPr>
        <p:grpSpPr>
          <a:xfrm>
            <a:off x="2003148" y="4060805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02" name="Elemento grafico 101" descr="Carta">
              <a:extLst>
                <a:ext uri="{FF2B5EF4-FFF2-40B4-BE49-F238E27FC236}">
                  <a16:creationId xmlns:a16="http://schemas.microsoft.com/office/drawing/2014/main" id="{3AF7A264-B154-BC45-BFFB-166AAFB1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03" name="Elemento grafico 102" descr="Ingranaggi">
              <a:extLst>
                <a:ext uri="{FF2B5EF4-FFF2-40B4-BE49-F238E27FC236}">
                  <a16:creationId xmlns:a16="http://schemas.microsoft.com/office/drawing/2014/main" id="{38A88166-8FBA-9E47-B6DB-0216709F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77E8D3AD-C7C8-6E4F-9671-8917AE96A694}"/>
              </a:ext>
            </a:extLst>
          </p:cNvPr>
          <p:cNvCxnSpPr>
            <a:cxnSpLocks/>
          </p:cNvCxnSpPr>
          <p:nvPr/>
        </p:nvCxnSpPr>
        <p:spPr>
          <a:xfrm rot="4631139" flipH="1" flipV="1">
            <a:off x="2590626" y="3933523"/>
            <a:ext cx="0" cy="36781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1 104">
            <a:extLst>
              <a:ext uri="{FF2B5EF4-FFF2-40B4-BE49-F238E27FC236}">
                <a16:creationId xmlns:a16="http://schemas.microsoft.com/office/drawing/2014/main" id="{2DD01E24-2EF5-DE47-9CF6-BE0448EB077E}"/>
              </a:ext>
            </a:extLst>
          </p:cNvPr>
          <p:cNvCxnSpPr>
            <a:cxnSpLocks/>
          </p:cNvCxnSpPr>
          <p:nvPr/>
        </p:nvCxnSpPr>
        <p:spPr>
          <a:xfrm rot="2354143" flipH="1">
            <a:off x="2499669" y="4941942"/>
            <a:ext cx="0" cy="1654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A7DAAE47-6620-0341-8BA3-45D599F8A8F8}"/>
              </a:ext>
            </a:extLst>
          </p:cNvPr>
          <p:cNvGrpSpPr>
            <a:grpSpLocks noChangeAspect="1"/>
          </p:cNvGrpSpPr>
          <p:nvPr/>
        </p:nvGrpSpPr>
        <p:grpSpPr>
          <a:xfrm>
            <a:off x="2597293" y="4577878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08" name="Elemento grafico 107" descr="Carta">
              <a:extLst>
                <a:ext uri="{FF2B5EF4-FFF2-40B4-BE49-F238E27FC236}">
                  <a16:creationId xmlns:a16="http://schemas.microsoft.com/office/drawing/2014/main" id="{CCC66A29-E0C4-A446-B1A5-3C2C98C42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09" name="Elemento grafico 108" descr="Ingranaggi">
              <a:extLst>
                <a:ext uri="{FF2B5EF4-FFF2-40B4-BE49-F238E27FC236}">
                  <a16:creationId xmlns:a16="http://schemas.microsoft.com/office/drawing/2014/main" id="{3A4D4155-2572-4B4A-9C00-979298C3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7" name="Connettore 2 106">
            <a:extLst>
              <a:ext uri="{FF2B5EF4-FFF2-40B4-BE49-F238E27FC236}">
                <a16:creationId xmlns:a16="http://schemas.microsoft.com/office/drawing/2014/main" id="{5A7F159E-1EAB-4F4E-8E08-9BDAF50483A2}"/>
              </a:ext>
            </a:extLst>
          </p:cNvPr>
          <p:cNvCxnSpPr>
            <a:cxnSpLocks/>
          </p:cNvCxnSpPr>
          <p:nvPr/>
        </p:nvCxnSpPr>
        <p:spPr>
          <a:xfrm flipV="1">
            <a:off x="2916504" y="4335406"/>
            <a:ext cx="175726" cy="19637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1 110">
            <a:extLst>
              <a:ext uri="{FF2B5EF4-FFF2-40B4-BE49-F238E27FC236}">
                <a16:creationId xmlns:a16="http://schemas.microsoft.com/office/drawing/2014/main" id="{495495E3-14D7-8A46-A341-D2274C0F0A3B}"/>
              </a:ext>
            </a:extLst>
          </p:cNvPr>
          <p:cNvCxnSpPr>
            <a:cxnSpLocks/>
          </p:cNvCxnSpPr>
          <p:nvPr/>
        </p:nvCxnSpPr>
        <p:spPr>
          <a:xfrm flipH="1">
            <a:off x="1595049" y="3439316"/>
            <a:ext cx="26510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39A1FA27-3FC5-4048-BFCF-7EE430FED684}"/>
              </a:ext>
            </a:extLst>
          </p:cNvPr>
          <p:cNvGrpSpPr>
            <a:grpSpLocks noChangeAspect="1"/>
          </p:cNvGrpSpPr>
          <p:nvPr/>
        </p:nvGrpSpPr>
        <p:grpSpPr>
          <a:xfrm>
            <a:off x="1955061" y="3284321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14" name="Elemento grafico 113" descr="Carta">
              <a:extLst>
                <a:ext uri="{FF2B5EF4-FFF2-40B4-BE49-F238E27FC236}">
                  <a16:creationId xmlns:a16="http://schemas.microsoft.com/office/drawing/2014/main" id="{F532ECEC-E104-C042-B1A0-7E20393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15" name="Elemento grafico 114" descr="Ingranaggi">
              <a:extLst>
                <a:ext uri="{FF2B5EF4-FFF2-40B4-BE49-F238E27FC236}">
                  <a16:creationId xmlns:a16="http://schemas.microsoft.com/office/drawing/2014/main" id="{7910C31B-A62C-BF49-85DF-9B783354B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13" name="Connettore 2 112">
            <a:extLst>
              <a:ext uri="{FF2B5EF4-FFF2-40B4-BE49-F238E27FC236}">
                <a16:creationId xmlns:a16="http://schemas.microsoft.com/office/drawing/2014/main" id="{DBDB9ABE-AC57-F544-8634-93AE5FAE8D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53586" y="3255411"/>
            <a:ext cx="0" cy="36781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1 116">
            <a:extLst>
              <a:ext uri="{FF2B5EF4-FFF2-40B4-BE49-F238E27FC236}">
                <a16:creationId xmlns:a16="http://schemas.microsoft.com/office/drawing/2014/main" id="{AC06BFA2-0463-9542-96D0-84942A642980}"/>
              </a:ext>
            </a:extLst>
          </p:cNvPr>
          <p:cNvCxnSpPr>
            <a:cxnSpLocks/>
          </p:cNvCxnSpPr>
          <p:nvPr/>
        </p:nvCxnSpPr>
        <p:spPr>
          <a:xfrm flipH="1" flipV="1">
            <a:off x="3181758" y="2155999"/>
            <a:ext cx="130152" cy="18660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5FEAB617-82E2-7E44-833F-D7A99ECFCCE8}"/>
              </a:ext>
            </a:extLst>
          </p:cNvPr>
          <p:cNvGrpSpPr>
            <a:grpSpLocks noChangeAspect="1"/>
          </p:cNvGrpSpPr>
          <p:nvPr/>
        </p:nvGrpSpPr>
        <p:grpSpPr>
          <a:xfrm>
            <a:off x="3250601" y="2412694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20" name="Elemento grafico 119" descr="Carta">
              <a:extLst>
                <a:ext uri="{FF2B5EF4-FFF2-40B4-BE49-F238E27FC236}">
                  <a16:creationId xmlns:a16="http://schemas.microsoft.com/office/drawing/2014/main" id="{0190A959-13FF-7040-8D23-EE605443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21" name="Elemento grafico 120" descr="Ingranaggi">
              <a:extLst>
                <a:ext uri="{FF2B5EF4-FFF2-40B4-BE49-F238E27FC236}">
                  <a16:creationId xmlns:a16="http://schemas.microsoft.com/office/drawing/2014/main" id="{415901CA-3F74-FD49-A646-436932B0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24D80619-262B-0647-95B4-C713E807C781}"/>
              </a:ext>
            </a:extLst>
          </p:cNvPr>
          <p:cNvCxnSpPr>
            <a:cxnSpLocks/>
          </p:cNvCxnSpPr>
          <p:nvPr/>
        </p:nvCxnSpPr>
        <p:spPr>
          <a:xfrm>
            <a:off x="3577263" y="2762770"/>
            <a:ext cx="147122" cy="15848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1 122">
            <a:extLst>
              <a:ext uri="{FF2B5EF4-FFF2-40B4-BE49-F238E27FC236}">
                <a16:creationId xmlns:a16="http://schemas.microsoft.com/office/drawing/2014/main" id="{44D43EE9-3453-9042-BFA2-C0CEDF163972}"/>
              </a:ext>
            </a:extLst>
          </p:cNvPr>
          <p:cNvCxnSpPr>
            <a:cxnSpLocks/>
          </p:cNvCxnSpPr>
          <p:nvPr/>
        </p:nvCxnSpPr>
        <p:spPr>
          <a:xfrm flipH="1" flipV="1">
            <a:off x="1667922" y="2467958"/>
            <a:ext cx="231492" cy="1394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uppo 123">
            <a:extLst>
              <a:ext uri="{FF2B5EF4-FFF2-40B4-BE49-F238E27FC236}">
                <a16:creationId xmlns:a16="http://schemas.microsoft.com/office/drawing/2014/main" id="{C1FE1617-5FA0-B846-AC80-82108E62E9B0}"/>
              </a:ext>
            </a:extLst>
          </p:cNvPr>
          <p:cNvGrpSpPr>
            <a:grpSpLocks noChangeAspect="1"/>
          </p:cNvGrpSpPr>
          <p:nvPr/>
        </p:nvGrpSpPr>
        <p:grpSpPr>
          <a:xfrm>
            <a:off x="2008346" y="2601834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26" name="Elemento grafico 125" descr="Carta">
              <a:extLst>
                <a:ext uri="{FF2B5EF4-FFF2-40B4-BE49-F238E27FC236}">
                  <a16:creationId xmlns:a16="http://schemas.microsoft.com/office/drawing/2014/main" id="{A2BECC57-5728-2B47-8E72-701662D90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27" name="Elemento grafico 126" descr="Ingranaggi">
              <a:extLst>
                <a:ext uri="{FF2B5EF4-FFF2-40B4-BE49-F238E27FC236}">
                  <a16:creationId xmlns:a16="http://schemas.microsoft.com/office/drawing/2014/main" id="{9D620A2B-783B-EF44-A02F-55FBCA720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25" name="Connettore 2 124">
            <a:extLst>
              <a:ext uri="{FF2B5EF4-FFF2-40B4-BE49-F238E27FC236}">
                <a16:creationId xmlns:a16="http://schemas.microsoft.com/office/drawing/2014/main" id="{F3BF4B2C-ABC4-394B-A473-A1A48FB81996}"/>
              </a:ext>
            </a:extLst>
          </p:cNvPr>
          <p:cNvCxnSpPr>
            <a:cxnSpLocks/>
          </p:cNvCxnSpPr>
          <p:nvPr/>
        </p:nvCxnSpPr>
        <p:spPr>
          <a:xfrm rot="7044708" flipH="1" flipV="1">
            <a:off x="2557071" y="2777118"/>
            <a:ext cx="0" cy="36781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ttangolo 144">
            <a:extLst>
              <a:ext uri="{FF2B5EF4-FFF2-40B4-BE49-F238E27FC236}">
                <a16:creationId xmlns:a16="http://schemas.microsoft.com/office/drawing/2014/main" id="{79CA1963-AF6B-2E48-8C40-EA436FB6193C}"/>
              </a:ext>
            </a:extLst>
          </p:cNvPr>
          <p:cNvSpPr/>
          <p:nvPr/>
        </p:nvSpPr>
        <p:spPr>
          <a:xfrm flipH="1">
            <a:off x="2316491" y="1321000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B115BE42-EBA5-054D-9210-FB0EEFF5316A}"/>
              </a:ext>
            </a:extLst>
          </p:cNvPr>
          <p:cNvSpPr/>
          <p:nvPr/>
        </p:nvSpPr>
        <p:spPr>
          <a:xfrm flipH="1">
            <a:off x="680136" y="1094768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Rettangolo 146">
            <a:extLst>
              <a:ext uri="{FF2B5EF4-FFF2-40B4-BE49-F238E27FC236}">
                <a16:creationId xmlns:a16="http://schemas.microsoft.com/office/drawing/2014/main" id="{2E14FB39-E00B-8B45-A10A-6786B023F5CF}"/>
              </a:ext>
            </a:extLst>
          </p:cNvPr>
          <p:cNvSpPr/>
          <p:nvPr/>
        </p:nvSpPr>
        <p:spPr>
          <a:xfrm flipH="1">
            <a:off x="476079" y="3030101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Rettangolo 147">
            <a:extLst>
              <a:ext uri="{FF2B5EF4-FFF2-40B4-BE49-F238E27FC236}">
                <a16:creationId xmlns:a16="http://schemas.microsoft.com/office/drawing/2014/main" id="{881280D3-3B0B-884D-B836-BBDCBAF19167}"/>
              </a:ext>
            </a:extLst>
          </p:cNvPr>
          <p:cNvSpPr/>
          <p:nvPr/>
        </p:nvSpPr>
        <p:spPr>
          <a:xfrm flipH="1">
            <a:off x="564552" y="4212318"/>
            <a:ext cx="533292" cy="46886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Rettangolo 148">
            <a:extLst>
              <a:ext uri="{FF2B5EF4-FFF2-40B4-BE49-F238E27FC236}">
                <a16:creationId xmlns:a16="http://schemas.microsoft.com/office/drawing/2014/main" id="{54E790DB-0FA8-AE49-9F29-DFD166FDE737}"/>
              </a:ext>
            </a:extLst>
          </p:cNvPr>
          <p:cNvSpPr/>
          <p:nvPr/>
        </p:nvSpPr>
        <p:spPr>
          <a:xfrm flipH="1">
            <a:off x="1667922" y="5415296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Rettangolo 149">
            <a:extLst>
              <a:ext uri="{FF2B5EF4-FFF2-40B4-BE49-F238E27FC236}">
                <a16:creationId xmlns:a16="http://schemas.microsoft.com/office/drawing/2014/main" id="{03851F14-F2D5-F449-AD1B-9D6567312574}"/>
              </a:ext>
            </a:extLst>
          </p:cNvPr>
          <p:cNvSpPr/>
          <p:nvPr/>
        </p:nvSpPr>
        <p:spPr>
          <a:xfrm flipH="1">
            <a:off x="3659025" y="5565458"/>
            <a:ext cx="309773" cy="47385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9" name="Connettore 1 68">
            <a:extLst>
              <a:ext uri="{FF2B5EF4-FFF2-40B4-BE49-F238E27FC236}">
                <a16:creationId xmlns:a16="http://schemas.microsoft.com/office/drawing/2014/main" id="{8E10311E-129F-D84F-82D1-4ED57E44FD51}"/>
              </a:ext>
            </a:extLst>
          </p:cNvPr>
          <p:cNvCxnSpPr>
            <a:cxnSpLocks/>
          </p:cNvCxnSpPr>
          <p:nvPr/>
        </p:nvCxnSpPr>
        <p:spPr>
          <a:xfrm>
            <a:off x="5263376" y="3166946"/>
            <a:ext cx="636748" cy="218671"/>
          </a:xfrm>
          <a:prstGeom prst="line">
            <a:avLst/>
          </a:prstGeom>
          <a:ln w="3175"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1 69">
            <a:extLst>
              <a:ext uri="{FF2B5EF4-FFF2-40B4-BE49-F238E27FC236}">
                <a16:creationId xmlns:a16="http://schemas.microsoft.com/office/drawing/2014/main" id="{A6B09852-C6C7-FB44-8EFA-46B9ACFF7E93}"/>
              </a:ext>
            </a:extLst>
          </p:cNvPr>
          <p:cNvCxnSpPr>
            <a:cxnSpLocks/>
          </p:cNvCxnSpPr>
          <p:nvPr/>
        </p:nvCxnSpPr>
        <p:spPr>
          <a:xfrm flipV="1">
            <a:off x="5220548" y="3725754"/>
            <a:ext cx="679576" cy="391674"/>
          </a:xfrm>
          <a:prstGeom prst="line">
            <a:avLst/>
          </a:prstGeom>
          <a:ln w="3175">
            <a:solidFill>
              <a:srgbClr val="0040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0869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8142E9BA-19FD-C540-B000-7E15568D8162}"/>
              </a:ext>
            </a:extLst>
          </p:cNvPr>
          <p:cNvGrpSpPr/>
          <p:nvPr/>
        </p:nvGrpSpPr>
        <p:grpSpPr>
          <a:xfrm>
            <a:off x="5531711" y="2274531"/>
            <a:ext cx="2003612" cy="2003612"/>
            <a:chOff x="5094194" y="2280172"/>
            <a:chExt cx="2003612" cy="2003612"/>
          </a:xfrm>
          <a:solidFill>
            <a:schemeClr val="bg1"/>
          </a:solidFill>
        </p:grpSpPr>
        <p:pic>
          <p:nvPicPr>
            <p:cNvPr id="28" name="Elemento grafico 27" descr="Carta">
              <a:extLst>
                <a:ext uri="{FF2B5EF4-FFF2-40B4-BE49-F238E27FC236}">
                  <a16:creationId xmlns:a16="http://schemas.microsoft.com/office/drawing/2014/main" id="{093A8A42-1841-7F47-89D0-221A3E74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094194" y="2280172"/>
              <a:ext cx="2003612" cy="2003612"/>
            </a:xfrm>
            <a:prstGeom prst="rect">
              <a:avLst/>
            </a:prstGeom>
          </p:spPr>
        </p:pic>
        <p:pic>
          <p:nvPicPr>
            <p:cNvPr id="29" name="Elemento grafico 28" descr="Lente di ingrandimento">
              <a:extLst>
                <a:ext uri="{FF2B5EF4-FFF2-40B4-BE49-F238E27FC236}">
                  <a16:creationId xmlns:a16="http://schemas.microsoft.com/office/drawing/2014/main" id="{871BD0C3-2CD2-B64B-91E2-289CDEAE3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Immagine 29" descr="Immagine che contiene disegnando, tuta&#10;&#10;Descrizione generata automaticamente">
            <a:extLst>
              <a:ext uri="{FF2B5EF4-FFF2-40B4-BE49-F238E27FC236}">
                <a16:creationId xmlns:a16="http://schemas.microsoft.com/office/drawing/2014/main" id="{377CE686-1DF0-C943-9061-37D8178FF9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9552" y="5305886"/>
            <a:ext cx="769576" cy="993001"/>
          </a:xfrm>
          <a:prstGeom prst="rect">
            <a:avLst/>
          </a:prstGeom>
        </p:spPr>
      </p:pic>
      <p:pic>
        <p:nvPicPr>
          <p:cNvPr id="31" name="Immagine 30" descr="Immagine che contiene persona, abbigliamento, parrucchino, uomo&#10;&#10;Descrizione generata automaticamente">
            <a:extLst>
              <a:ext uri="{FF2B5EF4-FFF2-40B4-BE49-F238E27FC236}">
                <a16:creationId xmlns:a16="http://schemas.microsoft.com/office/drawing/2014/main" id="{C316E9FA-9FCF-9A4C-823A-5242D2ACB08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2947" y="962932"/>
            <a:ext cx="920380" cy="1150475"/>
          </a:xfrm>
          <a:prstGeom prst="rect">
            <a:avLst/>
          </a:prstGeom>
        </p:spPr>
      </p:pic>
      <p:pic>
        <p:nvPicPr>
          <p:cNvPr id="32" name="Immagine 31" descr="Immagine che contiene uomo&#10;&#10;Descrizione generata automaticamente">
            <a:extLst>
              <a:ext uri="{FF2B5EF4-FFF2-40B4-BE49-F238E27FC236}">
                <a16:creationId xmlns:a16="http://schemas.microsoft.com/office/drawing/2014/main" id="{338FF4E5-FB9F-AB4B-8F4C-BA7C28D6600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2641" y="5493399"/>
            <a:ext cx="866761" cy="866761"/>
          </a:xfrm>
          <a:prstGeom prst="rect">
            <a:avLst/>
          </a:prstGeom>
        </p:spPr>
      </p:pic>
      <p:pic>
        <p:nvPicPr>
          <p:cNvPr id="35" name="Immagine 34" descr="Immagine che contiene uomo, persona, abbigliamento, inpiedi&#10;&#10;Descrizione generata automaticamente">
            <a:extLst>
              <a:ext uri="{FF2B5EF4-FFF2-40B4-BE49-F238E27FC236}">
                <a16:creationId xmlns:a16="http://schemas.microsoft.com/office/drawing/2014/main" id="{511EFC1A-60EF-8A46-96EB-362F8794715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2224" y="4166934"/>
            <a:ext cx="732843" cy="916054"/>
          </a:xfrm>
          <a:prstGeom prst="rect">
            <a:avLst/>
          </a:prstGeom>
        </p:spPr>
      </p:pic>
      <p:pic>
        <p:nvPicPr>
          <p:cNvPr id="36" name="Immagine 35" descr="Immagine che contiene maglietta, indossando, uomo&#10;&#10;Descrizione generata automaticamente">
            <a:extLst>
              <a:ext uri="{FF2B5EF4-FFF2-40B4-BE49-F238E27FC236}">
                <a16:creationId xmlns:a16="http://schemas.microsoft.com/office/drawing/2014/main" id="{8681146C-FC5C-4A4F-9ABD-0CDE35125BA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9598" y="3036451"/>
            <a:ext cx="997476" cy="739794"/>
          </a:xfrm>
          <a:prstGeom prst="rect">
            <a:avLst/>
          </a:prstGeom>
        </p:spPr>
      </p:pic>
      <p:pic>
        <p:nvPicPr>
          <p:cNvPr id="38" name="Immagine 37" descr="Immagine che contiene persona, uomo, tenendo, sedendo&#10;&#10;Descrizione generata automaticamente">
            <a:extLst>
              <a:ext uri="{FF2B5EF4-FFF2-40B4-BE49-F238E27FC236}">
                <a16:creationId xmlns:a16="http://schemas.microsoft.com/office/drawing/2014/main" id="{DAB4F602-52B0-C049-A068-82654A46540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5544" y="892806"/>
            <a:ext cx="1200149" cy="169433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55258162-A030-CA4C-9DCD-EE30086130D9}"/>
              </a:ext>
            </a:extLst>
          </p:cNvPr>
          <p:cNvGrpSpPr/>
          <p:nvPr/>
        </p:nvGrpSpPr>
        <p:grpSpPr>
          <a:xfrm flipH="1">
            <a:off x="3006562" y="2951254"/>
            <a:ext cx="2390554" cy="1384152"/>
            <a:chOff x="4744904" y="4848686"/>
            <a:chExt cx="2390554" cy="1384152"/>
          </a:xfrm>
          <a:solidFill>
            <a:srgbClr val="00B0F0"/>
          </a:solidFill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FA2D41FE-6271-6243-BB48-5A1C937B8607}"/>
                </a:ext>
              </a:extLst>
            </p:cNvPr>
            <p:cNvGrpSpPr/>
            <p:nvPr/>
          </p:nvGrpSpPr>
          <p:grpSpPr>
            <a:xfrm>
              <a:off x="4744904" y="4848686"/>
              <a:ext cx="2390554" cy="914400"/>
              <a:chOff x="4744904" y="4848686"/>
              <a:chExt cx="2390554" cy="914400"/>
            </a:xfrm>
            <a:grpFill/>
          </p:grpSpPr>
          <p:pic>
            <p:nvPicPr>
              <p:cNvPr id="71" name="Elemento grafico 70" descr="Tabella">
                <a:extLst>
                  <a:ext uri="{FF2B5EF4-FFF2-40B4-BE49-F238E27FC236}">
                    <a16:creationId xmlns:a16="http://schemas.microsoft.com/office/drawing/2014/main" id="{1F2D557B-F9B7-DF44-921F-9DD94D80F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44904" y="4848686"/>
                <a:ext cx="1351095" cy="914400"/>
              </a:xfrm>
              <a:prstGeom prst="rect">
                <a:avLst/>
              </a:prstGeom>
            </p:spPr>
          </p:pic>
          <p:pic>
            <p:nvPicPr>
              <p:cNvPr id="72" name="Elemento grafico 71" descr="Tabella">
                <a:extLst>
                  <a:ext uri="{FF2B5EF4-FFF2-40B4-BE49-F238E27FC236}">
                    <a16:creationId xmlns:a16="http://schemas.microsoft.com/office/drawing/2014/main" id="{A43241B2-41A1-6140-8D3E-D4D71F43F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84363" y="4848686"/>
                <a:ext cx="1351095" cy="914400"/>
              </a:xfrm>
              <a:prstGeom prst="rect">
                <a:avLst/>
              </a:prstGeom>
            </p:spPr>
          </p:pic>
        </p:grp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D73E1E12-FC67-1E41-B1E8-374C5D0771AC}"/>
                </a:ext>
              </a:extLst>
            </p:cNvPr>
            <p:cNvGrpSpPr/>
            <p:nvPr/>
          </p:nvGrpSpPr>
          <p:grpSpPr>
            <a:xfrm>
              <a:off x="4744904" y="5318438"/>
              <a:ext cx="2390554" cy="914400"/>
              <a:chOff x="4744904" y="4848686"/>
              <a:chExt cx="2390554" cy="914400"/>
            </a:xfrm>
            <a:grpFill/>
          </p:grpSpPr>
          <p:pic>
            <p:nvPicPr>
              <p:cNvPr id="75" name="Elemento grafico 74" descr="Tabella">
                <a:extLst>
                  <a:ext uri="{FF2B5EF4-FFF2-40B4-BE49-F238E27FC236}">
                    <a16:creationId xmlns:a16="http://schemas.microsoft.com/office/drawing/2014/main" id="{5C3548BF-54F1-DC49-A802-41F24CC4A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4744904" y="4848686"/>
                <a:ext cx="1351095" cy="914400"/>
              </a:xfrm>
              <a:prstGeom prst="rect">
                <a:avLst/>
              </a:prstGeom>
            </p:spPr>
          </p:pic>
          <p:pic>
            <p:nvPicPr>
              <p:cNvPr id="76" name="Elemento grafico 75" descr="Tabella">
                <a:extLst>
                  <a:ext uri="{FF2B5EF4-FFF2-40B4-BE49-F238E27FC236}">
                    <a16:creationId xmlns:a16="http://schemas.microsoft.com/office/drawing/2014/main" id="{E3973EAA-8841-A94D-88A1-DB843DC8D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/>
              </a:stretch>
            </p:blipFill>
            <p:spPr>
              <a:xfrm>
                <a:off x="5784363" y="4848686"/>
                <a:ext cx="1351095" cy="914400"/>
              </a:xfrm>
              <a:prstGeom prst="rect">
                <a:avLst/>
              </a:prstGeom>
            </p:spPr>
          </p:pic>
        </p:grpSp>
      </p:grpSp>
      <p:cxnSp>
        <p:nvCxnSpPr>
          <p:cNvPr id="82" name="Connettore 1 81">
            <a:extLst>
              <a:ext uri="{FF2B5EF4-FFF2-40B4-BE49-F238E27FC236}">
                <a16:creationId xmlns:a16="http://schemas.microsoft.com/office/drawing/2014/main" id="{1D6075A3-C337-BD4D-8996-820DA5B707A6}"/>
              </a:ext>
            </a:extLst>
          </p:cNvPr>
          <p:cNvCxnSpPr>
            <a:cxnSpLocks/>
          </p:cNvCxnSpPr>
          <p:nvPr/>
        </p:nvCxnSpPr>
        <p:spPr>
          <a:xfrm flipH="1">
            <a:off x="4046022" y="5082988"/>
            <a:ext cx="0" cy="2998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EF2E5A24-38C1-8440-9023-575707A97EB4}"/>
              </a:ext>
            </a:extLst>
          </p:cNvPr>
          <p:cNvGrpSpPr>
            <a:grpSpLocks noChangeAspect="1"/>
          </p:cNvGrpSpPr>
          <p:nvPr/>
        </p:nvGrpSpPr>
        <p:grpSpPr>
          <a:xfrm>
            <a:off x="3902145" y="4681179"/>
            <a:ext cx="309990" cy="309990"/>
            <a:chOff x="494179" y="2971800"/>
            <a:chExt cx="1512793" cy="1512793"/>
          </a:xfrm>
          <a:solidFill>
            <a:schemeClr val="bg1"/>
          </a:solidFill>
        </p:grpSpPr>
        <p:pic>
          <p:nvPicPr>
            <p:cNvPr id="86" name="Elemento grafico 85" descr="Carta">
              <a:extLst>
                <a:ext uri="{FF2B5EF4-FFF2-40B4-BE49-F238E27FC236}">
                  <a16:creationId xmlns:a16="http://schemas.microsoft.com/office/drawing/2014/main" id="{8EF2DED9-3D02-5F45-87A2-5CBA9F04A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87" name="Elemento grafico 86" descr="Ingranaggi">
              <a:extLst>
                <a:ext uri="{FF2B5EF4-FFF2-40B4-BE49-F238E27FC236}">
                  <a16:creationId xmlns:a16="http://schemas.microsoft.com/office/drawing/2014/main" id="{4F51B49F-8FAE-FE42-BC3B-43A37991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89" name="Connettore 2 88">
            <a:extLst>
              <a:ext uri="{FF2B5EF4-FFF2-40B4-BE49-F238E27FC236}">
                <a16:creationId xmlns:a16="http://schemas.microsoft.com/office/drawing/2014/main" id="{1EACB09F-10F8-E142-AD02-E20582FFAFBE}"/>
              </a:ext>
            </a:extLst>
          </p:cNvPr>
          <p:cNvCxnSpPr>
            <a:cxnSpLocks/>
          </p:cNvCxnSpPr>
          <p:nvPr/>
        </p:nvCxnSpPr>
        <p:spPr>
          <a:xfrm flipH="1" flipV="1">
            <a:off x="4057140" y="4370795"/>
            <a:ext cx="0" cy="20708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1 98">
            <a:extLst>
              <a:ext uri="{FF2B5EF4-FFF2-40B4-BE49-F238E27FC236}">
                <a16:creationId xmlns:a16="http://schemas.microsoft.com/office/drawing/2014/main" id="{4DF29787-F0A6-D746-8816-BE0AF72FA881}"/>
              </a:ext>
            </a:extLst>
          </p:cNvPr>
          <p:cNvCxnSpPr>
            <a:cxnSpLocks/>
          </p:cNvCxnSpPr>
          <p:nvPr/>
        </p:nvCxnSpPr>
        <p:spPr>
          <a:xfrm flipH="1">
            <a:off x="1475693" y="4272178"/>
            <a:ext cx="384458" cy="7652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FF41D48-1FA4-5443-9D09-80BC4EE97A56}"/>
              </a:ext>
            </a:extLst>
          </p:cNvPr>
          <p:cNvGrpSpPr>
            <a:grpSpLocks noChangeAspect="1"/>
          </p:cNvGrpSpPr>
          <p:nvPr/>
        </p:nvGrpSpPr>
        <p:grpSpPr>
          <a:xfrm>
            <a:off x="2003148" y="4060805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02" name="Elemento grafico 101" descr="Carta">
              <a:extLst>
                <a:ext uri="{FF2B5EF4-FFF2-40B4-BE49-F238E27FC236}">
                  <a16:creationId xmlns:a16="http://schemas.microsoft.com/office/drawing/2014/main" id="{3AF7A264-B154-BC45-BFFB-166AAFB1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03" name="Elemento grafico 102" descr="Ingranaggi">
              <a:extLst>
                <a:ext uri="{FF2B5EF4-FFF2-40B4-BE49-F238E27FC236}">
                  <a16:creationId xmlns:a16="http://schemas.microsoft.com/office/drawing/2014/main" id="{38A88166-8FBA-9E47-B6DB-0216709F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77E8D3AD-C7C8-6E4F-9671-8917AE96A694}"/>
              </a:ext>
            </a:extLst>
          </p:cNvPr>
          <p:cNvCxnSpPr>
            <a:cxnSpLocks/>
          </p:cNvCxnSpPr>
          <p:nvPr/>
        </p:nvCxnSpPr>
        <p:spPr>
          <a:xfrm rot="4631139" flipH="1" flipV="1">
            <a:off x="2590626" y="3933523"/>
            <a:ext cx="0" cy="36781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1 104">
            <a:extLst>
              <a:ext uri="{FF2B5EF4-FFF2-40B4-BE49-F238E27FC236}">
                <a16:creationId xmlns:a16="http://schemas.microsoft.com/office/drawing/2014/main" id="{2DD01E24-2EF5-DE47-9CF6-BE0448EB077E}"/>
              </a:ext>
            </a:extLst>
          </p:cNvPr>
          <p:cNvCxnSpPr>
            <a:cxnSpLocks/>
          </p:cNvCxnSpPr>
          <p:nvPr/>
        </p:nvCxnSpPr>
        <p:spPr>
          <a:xfrm rot="2354143" flipH="1">
            <a:off x="2499669" y="4941942"/>
            <a:ext cx="0" cy="1654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A7DAAE47-6620-0341-8BA3-45D599F8A8F8}"/>
              </a:ext>
            </a:extLst>
          </p:cNvPr>
          <p:cNvGrpSpPr>
            <a:grpSpLocks noChangeAspect="1"/>
          </p:cNvGrpSpPr>
          <p:nvPr/>
        </p:nvGrpSpPr>
        <p:grpSpPr>
          <a:xfrm>
            <a:off x="2597293" y="4577878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08" name="Elemento grafico 107" descr="Carta">
              <a:extLst>
                <a:ext uri="{FF2B5EF4-FFF2-40B4-BE49-F238E27FC236}">
                  <a16:creationId xmlns:a16="http://schemas.microsoft.com/office/drawing/2014/main" id="{CCC66A29-E0C4-A446-B1A5-3C2C98C42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09" name="Elemento grafico 108" descr="Ingranaggi">
              <a:extLst>
                <a:ext uri="{FF2B5EF4-FFF2-40B4-BE49-F238E27FC236}">
                  <a16:creationId xmlns:a16="http://schemas.microsoft.com/office/drawing/2014/main" id="{3A4D4155-2572-4B4A-9C00-979298C3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7" name="Connettore 2 106">
            <a:extLst>
              <a:ext uri="{FF2B5EF4-FFF2-40B4-BE49-F238E27FC236}">
                <a16:creationId xmlns:a16="http://schemas.microsoft.com/office/drawing/2014/main" id="{5A7F159E-1EAB-4F4E-8E08-9BDAF50483A2}"/>
              </a:ext>
            </a:extLst>
          </p:cNvPr>
          <p:cNvCxnSpPr>
            <a:cxnSpLocks/>
          </p:cNvCxnSpPr>
          <p:nvPr/>
        </p:nvCxnSpPr>
        <p:spPr>
          <a:xfrm flipV="1">
            <a:off x="2916504" y="4335406"/>
            <a:ext cx="175726" cy="19637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1 110">
            <a:extLst>
              <a:ext uri="{FF2B5EF4-FFF2-40B4-BE49-F238E27FC236}">
                <a16:creationId xmlns:a16="http://schemas.microsoft.com/office/drawing/2014/main" id="{495495E3-14D7-8A46-A341-D2274C0F0A3B}"/>
              </a:ext>
            </a:extLst>
          </p:cNvPr>
          <p:cNvCxnSpPr>
            <a:cxnSpLocks/>
          </p:cNvCxnSpPr>
          <p:nvPr/>
        </p:nvCxnSpPr>
        <p:spPr>
          <a:xfrm flipH="1">
            <a:off x="1595049" y="3439316"/>
            <a:ext cx="26510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39A1FA27-3FC5-4048-BFCF-7EE430FED684}"/>
              </a:ext>
            </a:extLst>
          </p:cNvPr>
          <p:cNvGrpSpPr>
            <a:grpSpLocks noChangeAspect="1"/>
          </p:cNvGrpSpPr>
          <p:nvPr/>
        </p:nvGrpSpPr>
        <p:grpSpPr>
          <a:xfrm>
            <a:off x="1955061" y="3284321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14" name="Elemento grafico 113" descr="Carta">
              <a:extLst>
                <a:ext uri="{FF2B5EF4-FFF2-40B4-BE49-F238E27FC236}">
                  <a16:creationId xmlns:a16="http://schemas.microsoft.com/office/drawing/2014/main" id="{F532ECEC-E104-C042-B1A0-7E20393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15" name="Elemento grafico 114" descr="Ingranaggi">
              <a:extLst>
                <a:ext uri="{FF2B5EF4-FFF2-40B4-BE49-F238E27FC236}">
                  <a16:creationId xmlns:a16="http://schemas.microsoft.com/office/drawing/2014/main" id="{7910C31B-A62C-BF49-85DF-9B783354B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13" name="Connettore 2 112">
            <a:extLst>
              <a:ext uri="{FF2B5EF4-FFF2-40B4-BE49-F238E27FC236}">
                <a16:creationId xmlns:a16="http://schemas.microsoft.com/office/drawing/2014/main" id="{DBDB9ABE-AC57-F544-8634-93AE5FAE8D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53586" y="3255411"/>
            <a:ext cx="0" cy="36781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1 116">
            <a:extLst>
              <a:ext uri="{FF2B5EF4-FFF2-40B4-BE49-F238E27FC236}">
                <a16:creationId xmlns:a16="http://schemas.microsoft.com/office/drawing/2014/main" id="{AC06BFA2-0463-9542-96D0-84942A642980}"/>
              </a:ext>
            </a:extLst>
          </p:cNvPr>
          <p:cNvCxnSpPr>
            <a:cxnSpLocks/>
          </p:cNvCxnSpPr>
          <p:nvPr/>
        </p:nvCxnSpPr>
        <p:spPr>
          <a:xfrm flipH="1" flipV="1">
            <a:off x="3181758" y="2155999"/>
            <a:ext cx="130152" cy="18660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5FEAB617-82E2-7E44-833F-D7A99ECFCCE8}"/>
              </a:ext>
            </a:extLst>
          </p:cNvPr>
          <p:cNvGrpSpPr>
            <a:grpSpLocks noChangeAspect="1"/>
          </p:cNvGrpSpPr>
          <p:nvPr/>
        </p:nvGrpSpPr>
        <p:grpSpPr>
          <a:xfrm>
            <a:off x="3250601" y="2412694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20" name="Elemento grafico 119" descr="Carta">
              <a:extLst>
                <a:ext uri="{FF2B5EF4-FFF2-40B4-BE49-F238E27FC236}">
                  <a16:creationId xmlns:a16="http://schemas.microsoft.com/office/drawing/2014/main" id="{0190A959-13FF-7040-8D23-EE605443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21" name="Elemento grafico 120" descr="Ingranaggi">
              <a:extLst>
                <a:ext uri="{FF2B5EF4-FFF2-40B4-BE49-F238E27FC236}">
                  <a16:creationId xmlns:a16="http://schemas.microsoft.com/office/drawing/2014/main" id="{415901CA-3F74-FD49-A646-436932B0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24D80619-262B-0647-95B4-C713E807C781}"/>
              </a:ext>
            </a:extLst>
          </p:cNvPr>
          <p:cNvCxnSpPr>
            <a:cxnSpLocks/>
          </p:cNvCxnSpPr>
          <p:nvPr/>
        </p:nvCxnSpPr>
        <p:spPr>
          <a:xfrm>
            <a:off x="3577263" y="2762770"/>
            <a:ext cx="147122" cy="15848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1 122">
            <a:extLst>
              <a:ext uri="{FF2B5EF4-FFF2-40B4-BE49-F238E27FC236}">
                <a16:creationId xmlns:a16="http://schemas.microsoft.com/office/drawing/2014/main" id="{44D43EE9-3453-9042-BFA2-C0CEDF163972}"/>
              </a:ext>
            </a:extLst>
          </p:cNvPr>
          <p:cNvCxnSpPr>
            <a:cxnSpLocks/>
          </p:cNvCxnSpPr>
          <p:nvPr/>
        </p:nvCxnSpPr>
        <p:spPr>
          <a:xfrm flipH="1" flipV="1">
            <a:off x="1667922" y="2467958"/>
            <a:ext cx="231492" cy="1394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uppo 123">
            <a:extLst>
              <a:ext uri="{FF2B5EF4-FFF2-40B4-BE49-F238E27FC236}">
                <a16:creationId xmlns:a16="http://schemas.microsoft.com/office/drawing/2014/main" id="{C1FE1617-5FA0-B846-AC80-82108E62E9B0}"/>
              </a:ext>
            </a:extLst>
          </p:cNvPr>
          <p:cNvGrpSpPr>
            <a:grpSpLocks noChangeAspect="1"/>
          </p:cNvGrpSpPr>
          <p:nvPr/>
        </p:nvGrpSpPr>
        <p:grpSpPr>
          <a:xfrm>
            <a:off x="2008346" y="2601834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26" name="Elemento grafico 125" descr="Carta">
              <a:extLst>
                <a:ext uri="{FF2B5EF4-FFF2-40B4-BE49-F238E27FC236}">
                  <a16:creationId xmlns:a16="http://schemas.microsoft.com/office/drawing/2014/main" id="{A2BECC57-5728-2B47-8E72-701662D90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27" name="Elemento grafico 126" descr="Ingranaggi">
              <a:extLst>
                <a:ext uri="{FF2B5EF4-FFF2-40B4-BE49-F238E27FC236}">
                  <a16:creationId xmlns:a16="http://schemas.microsoft.com/office/drawing/2014/main" id="{9D620A2B-783B-EF44-A02F-55FBCA720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25" name="Connettore 2 124">
            <a:extLst>
              <a:ext uri="{FF2B5EF4-FFF2-40B4-BE49-F238E27FC236}">
                <a16:creationId xmlns:a16="http://schemas.microsoft.com/office/drawing/2014/main" id="{F3BF4B2C-ABC4-394B-A473-A1A48FB81996}"/>
              </a:ext>
            </a:extLst>
          </p:cNvPr>
          <p:cNvCxnSpPr>
            <a:cxnSpLocks/>
          </p:cNvCxnSpPr>
          <p:nvPr/>
        </p:nvCxnSpPr>
        <p:spPr>
          <a:xfrm rot="7044708" flipH="1" flipV="1">
            <a:off x="2557071" y="2777118"/>
            <a:ext cx="0" cy="36781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ttangolo 144">
            <a:extLst>
              <a:ext uri="{FF2B5EF4-FFF2-40B4-BE49-F238E27FC236}">
                <a16:creationId xmlns:a16="http://schemas.microsoft.com/office/drawing/2014/main" id="{79CA1963-AF6B-2E48-8C40-EA436FB6193C}"/>
              </a:ext>
            </a:extLst>
          </p:cNvPr>
          <p:cNvSpPr/>
          <p:nvPr/>
        </p:nvSpPr>
        <p:spPr>
          <a:xfrm flipH="1">
            <a:off x="2316491" y="1321000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B115BE42-EBA5-054D-9210-FB0EEFF5316A}"/>
              </a:ext>
            </a:extLst>
          </p:cNvPr>
          <p:cNvSpPr/>
          <p:nvPr/>
        </p:nvSpPr>
        <p:spPr>
          <a:xfrm flipH="1">
            <a:off x="680136" y="1094768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Rettangolo 146">
            <a:extLst>
              <a:ext uri="{FF2B5EF4-FFF2-40B4-BE49-F238E27FC236}">
                <a16:creationId xmlns:a16="http://schemas.microsoft.com/office/drawing/2014/main" id="{2E14FB39-E00B-8B45-A10A-6786B023F5CF}"/>
              </a:ext>
            </a:extLst>
          </p:cNvPr>
          <p:cNvSpPr/>
          <p:nvPr/>
        </p:nvSpPr>
        <p:spPr>
          <a:xfrm flipH="1">
            <a:off x="476079" y="3030101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Rettangolo 147">
            <a:extLst>
              <a:ext uri="{FF2B5EF4-FFF2-40B4-BE49-F238E27FC236}">
                <a16:creationId xmlns:a16="http://schemas.microsoft.com/office/drawing/2014/main" id="{881280D3-3B0B-884D-B836-BBDCBAF19167}"/>
              </a:ext>
            </a:extLst>
          </p:cNvPr>
          <p:cNvSpPr/>
          <p:nvPr/>
        </p:nvSpPr>
        <p:spPr>
          <a:xfrm flipH="1">
            <a:off x="564552" y="4212318"/>
            <a:ext cx="533292" cy="46886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Rettangolo 148">
            <a:extLst>
              <a:ext uri="{FF2B5EF4-FFF2-40B4-BE49-F238E27FC236}">
                <a16:creationId xmlns:a16="http://schemas.microsoft.com/office/drawing/2014/main" id="{54E790DB-0FA8-AE49-9F29-DFD166FDE737}"/>
              </a:ext>
            </a:extLst>
          </p:cNvPr>
          <p:cNvSpPr/>
          <p:nvPr/>
        </p:nvSpPr>
        <p:spPr>
          <a:xfrm flipH="1">
            <a:off x="1667922" y="5415296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Rettangolo 149">
            <a:extLst>
              <a:ext uri="{FF2B5EF4-FFF2-40B4-BE49-F238E27FC236}">
                <a16:creationId xmlns:a16="http://schemas.microsoft.com/office/drawing/2014/main" id="{03851F14-F2D5-F449-AD1B-9D6567312574}"/>
              </a:ext>
            </a:extLst>
          </p:cNvPr>
          <p:cNvSpPr/>
          <p:nvPr/>
        </p:nvSpPr>
        <p:spPr>
          <a:xfrm flipH="1">
            <a:off x="3659025" y="5565458"/>
            <a:ext cx="309773" cy="47385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9" name="Connettore 1 68">
            <a:extLst>
              <a:ext uri="{FF2B5EF4-FFF2-40B4-BE49-F238E27FC236}">
                <a16:creationId xmlns:a16="http://schemas.microsoft.com/office/drawing/2014/main" id="{8E10311E-129F-D84F-82D1-4ED57E44FD51}"/>
              </a:ext>
            </a:extLst>
          </p:cNvPr>
          <p:cNvCxnSpPr>
            <a:cxnSpLocks/>
          </p:cNvCxnSpPr>
          <p:nvPr/>
        </p:nvCxnSpPr>
        <p:spPr>
          <a:xfrm>
            <a:off x="5263376" y="3166946"/>
            <a:ext cx="636748" cy="218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1 69">
            <a:extLst>
              <a:ext uri="{FF2B5EF4-FFF2-40B4-BE49-F238E27FC236}">
                <a16:creationId xmlns:a16="http://schemas.microsoft.com/office/drawing/2014/main" id="{A6B09852-C6C7-FB44-8EFA-46B9ACFF7E93}"/>
              </a:ext>
            </a:extLst>
          </p:cNvPr>
          <p:cNvCxnSpPr>
            <a:cxnSpLocks/>
          </p:cNvCxnSpPr>
          <p:nvPr/>
        </p:nvCxnSpPr>
        <p:spPr>
          <a:xfrm flipV="1">
            <a:off x="5220548" y="3725754"/>
            <a:ext cx="679576" cy="3916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61257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EA3F9FF7-86D7-4D81-B360-CAB98E06C0B5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SCHEMA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68A961C8-C2DC-40C7-B518-EAD99DF044E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F202189E-B5F1-44BB-A117-C8D7D8EF70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9" name="Immagine 8">
            <a:extLst>
              <a:ext uri="{FF2B5EF4-FFF2-40B4-BE49-F238E27FC236}">
                <a16:creationId xmlns:a16="http://schemas.microsoft.com/office/drawing/2014/main" id="{EB5661F9-CAB7-453A-877A-690800D471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0" name="Rettangolo 9">
            <a:extLst>
              <a:ext uri="{FF2B5EF4-FFF2-40B4-BE49-F238E27FC236}">
                <a16:creationId xmlns:a16="http://schemas.microsoft.com/office/drawing/2014/main" id="{C2527A51-D99B-42AC-927E-352E4E6AB2CF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6</a:t>
            </a:r>
          </a:p>
        </p:txBody>
      </p:sp>
      <p:pic>
        <p:nvPicPr>
          <p:cNvPr id="11" name="Immagine 10" descr="Immagine che contiene persona, interni, uomo, giovane&#10;&#10;Descrizione generata automaticamente">
            <a:extLst>
              <a:ext uri="{FF2B5EF4-FFF2-40B4-BE49-F238E27FC236}">
                <a16:creationId xmlns:a16="http://schemas.microsoft.com/office/drawing/2014/main" id="{99A82F1F-E07D-BB45-A0A8-A206D6D6AF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92" r="14723"/>
          <a:stretch/>
        </p:blipFill>
        <p:spPr>
          <a:xfrm flipH="1">
            <a:off x="9384575" y="766482"/>
            <a:ext cx="2080956" cy="1694330"/>
          </a:xfrm>
          <a:prstGeom prst="rect">
            <a:avLst/>
          </a:prstGeom>
        </p:spPr>
      </p:pic>
      <p:sp>
        <p:nvSpPr>
          <p:cNvPr id="12" name="Rettangolo 11">
            <a:extLst>
              <a:ext uri="{FF2B5EF4-FFF2-40B4-BE49-F238E27FC236}">
                <a16:creationId xmlns:a16="http://schemas.microsoft.com/office/drawing/2014/main" id="{ED14CD43-C6D5-7944-8989-E701068B9C5D}"/>
              </a:ext>
            </a:extLst>
          </p:cNvPr>
          <p:cNvSpPr/>
          <p:nvPr/>
        </p:nvSpPr>
        <p:spPr>
          <a:xfrm flipH="1">
            <a:off x="9913210" y="1250576"/>
            <a:ext cx="847165" cy="833718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3" name="Connettore 1 12">
            <a:extLst>
              <a:ext uri="{FF2B5EF4-FFF2-40B4-BE49-F238E27FC236}">
                <a16:creationId xmlns:a16="http://schemas.microsoft.com/office/drawing/2014/main" id="{AA861950-722B-9B4C-AF04-95D385F6CDFB}"/>
              </a:ext>
            </a:extLst>
          </p:cNvPr>
          <p:cNvCxnSpPr/>
          <p:nvPr/>
        </p:nvCxnSpPr>
        <p:spPr>
          <a:xfrm flipH="1">
            <a:off x="10639352" y="2084294"/>
            <a:ext cx="0" cy="927847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14" name="Gruppo 13">
            <a:extLst>
              <a:ext uri="{FF2B5EF4-FFF2-40B4-BE49-F238E27FC236}">
                <a16:creationId xmlns:a16="http://schemas.microsoft.com/office/drawing/2014/main" id="{4B35B539-E77F-E842-827A-BD25132E9BF3}"/>
              </a:ext>
            </a:extLst>
          </p:cNvPr>
          <p:cNvGrpSpPr>
            <a:grpSpLocks noChangeAspect="1"/>
          </p:cNvGrpSpPr>
          <p:nvPr/>
        </p:nvGrpSpPr>
        <p:grpSpPr>
          <a:xfrm>
            <a:off x="10193918" y="3012738"/>
            <a:ext cx="890868" cy="890868"/>
            <a:chOff x="494179" y="2971800"/>
            <a:chExt cx="1512793" cy="1512793"/>
          </a:xfrm>
          <a:solidFill>
            <a:schemeClr val="bg1"/>
          </a:solidFill>
        </p:grpSpPr>
        <p:pic>
          <p:nvPicPr>
            <p:cNvPr id="15" name="Elemento grafico 14" descr="Carta">
              <a:extLst>
                <a:ext uri="{FF2B5EF4-FFF2-40B4-BE49-F238E27FC236}">
                  <a16:creationId xmlns:a16="http://schemas.microsoft.com/office/drawing/2014/main" id="{7FCBEE7E-EB00-414A-8F23-5885F574CC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6" name="Elemento grafico 15" descr="Ingranaggi">
              <a:extLst>
                <a:ext uri="{FF2B5EF4-FFF2-40B4-BE49-F238E27FC236}">
                  <a16:creationId xmlns:a16="http://schemas.microsoft.com/office/drawing/2014/main" id="{D30F3A98-5B34-FC42-A318-58F2F2C319F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grpSp>
        <p:nvGrpSpPr>
          <p:cNvPr id="27" name="Gruppo 26">
            <a:extLst>
              <a:ext uri="{FF2B5EF4-FFF2-40B4-BE49-F238E27FC236}">
                <a16:creationId xmlns:a16="http://schemas.microsoft.com/office/drawing/2014/main" id="{8142E9BA-19FD-C540-B000-7E15568D8162}"/>
              </a:ext>
            </a:extLst>
          </p:cNvPr>
          <p:cNvGrpSpPr/>
          <p:nvPr/>
        </p:nvGrpSpPr>
        <p:grpSpPr>
          <a:xfrm>
            <a:off x="5531711" y="2274531"/>
            <a:ext cx="2003612" cy="2003612"/>
            <a:chOff x="5094194" y="2280172"/>
            <a:chExt cx="2003612" cy="2003612"/>
          </a:xfrm>
          <a:solidFill>
            <a:schemeClr val="bg1"/>
          </a:solidFill>
        </p:grpSpPr>
        <p:pic>
          <p:nvPicPr>
            <p:cNvPr id="28" name="Elemento grafico 27" descr="Carta">
              <a:extLst>
                <a:ext uri="{FF2B5EF4-FFF2-40B4-BE49-F238E27FC236}">
                  <a16:creationId xmlns:a16="http://schemas.microsoft.com/office/drawing/2014/main" id="{093A8A42-1841-7F47-89D0-221A3E74E2D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094194" y="2280172"/>
              <a:ext cx="2003612" cy="2003612"/>
            </a:xfrm>
            <a:prstGeom prst="rect">
              <a:avLst/>
            </a:prstGeom>
          </p:spPr>
        </p:pic>
        <p:pic>
          <p:nvPicPr>
            <p:cNvPr id="29" name="Elemento grafico 28" descr="Lente di ingrandimento">
              <a:extLst>
                <a:ext uri="{FF2B5EF4-FFF2-40B4-BE49-F238E27FC236}">
                  <a16:creationId xmlns:a16="http://schemas.microsoft.com/office/drawing/2014/main" id="{871BD0C3-2CD2-B64B-91E2-289CDEAE3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5638800" y="2971800"/>
              <a:ext cx="914400" cy="914400"/>
            </a:xfrm>
            <a:prstGeom prst="rect">
              <a:avLst/>
            </a:prstGeom>
          </p:spPr>
        </p:pic>
      </p:grpSp>
      <p:pic>
        <p:nvPicPr>
          <p:cNvPr id="30" name="Immagine 29" descr="Immagine che contiene disegnando, tuta&#10;&#10;Descrizione generata automaticamente">
            <a:extLst>
              <a:ext uri="{FF2B5EF4-FFF2-40B4-BE49-F238E27FC236}">
                <a16:creationId xmlns:a16="http://schemas.microsoft.com/office/drawing/2014/main" id="{377CE686-1DF0-C943-9061-37D8178FF9C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549552" y="5305886"/>
            <a:ext cx="769576" cy="993001"/>
          </a:xfrm>
          <a:prstGeom prst="rect">
            <a:avLst/>
          </a:prstGeom>
        </p:spPr>
      </p:pic>
      <p:pic>
        <p:nvPicPr>
          <p:cNvPr id="31" name="Immagine 30" descr="Immagine che contiene persona, abbigliamento, parrucchino, uomo&#10;&#10;Descrizione generata automaticamente">
            <a:extLst>
              <a:ext uri="{FF2B5EF4-FFF2-40B4-BE49-F238E27FC236}">
                <a16:creationId xmlns:a16="http://schemas.microsoft.com/office/drawing/2014/main" id="{C316E9FA-9FCF-9A4C-823A-5242D2ACB08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122947" y="962932"/>
            <a:ext cx="920380" cy="1150475"/>
          </a:xfrm>
          <a:prstGeom prst="rect">
            <a:avLst/>
          </a:prstGeom>
        </p:spPr>
      </p:pic>
      <p:pic>
        <p:nvPicPr>
          <p:cNvPr id="32" name="Immagine 31" descr="Immagine che contiene uomo&#10;&#10;Descrizione generata automaticamente">
            <a:extLst>
              <a:ext uri="{FF2B5EF4-FFF2-40B4-BE49-F238E27FC236}">
                <a16:creationId xmlns:a16="http://schemas.microsoft.com/office/drawing/2014/main" id="{338FF4E5-FB9F-AB4B-8F4C-BA7C28D6600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2641" y="5493399"/>
            <a:ext cx="866761" cy="866761"/>
          </a:xfrm>
          <a:prstGeom prst="rect">
            <a:avLst/>
          </a:prstGeom>
        </p:spPr>
      </p:pic>
      <p:pic>
        <p:nvPicPr>
          <p:cNvPr id="35" name="Immagine 34" descr="Immagine che contiene uomo, persona, abbigliamento, inpiedi&#10;&#10;Descrizione generata automaticamente">
            <a:extLst>
              <a:ext uri="{FF2B5EF4-FFF2-40B4-BE49-F238E27FC236}">
                <a16:creationId xmlns:a16="http://schemas.microsoft.com/office/drawing/2014/main" id="{511EFC1A-60EF-8A46-96EB-362F8794715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52224" y="4166934"/>
            <a:ext cx="732843" cy="916054"/>
          </a:xfrm>
          <a:prstGeom prst="rect">
            <a:avLst/>
          </a:prstGeom>
        </p:spPr>
      </p:pic>
      <p:pic>
        <p:nvPicPr>
          <p:cNvPr id="36" name="Immagine 35" descr="Immagine che contiene maglietta, indossando, uomo&#10;&#10;Descrizione generata automaticamente">
            <a:extLst>
              <a:ext uri="{FF2B5EF4-FFF2-40B4-BE49-F238E27FC236}">
                <a16:creationId xmlns:a16="http://schemas.microsoft.com/office/drawing/2014/main" id="{8681146C-FC5C-4A4F-9ABD-0CDE35125BA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69598" y="3036451"/>
            <a:ext cx="997476" cy="739794"/>
          </a:xfrm>
          <a:prstGeom prst="rect">
            <a:avLst/>
          </a:prstGeom>
        </p:spPr>
      </p:pic>
      <p:pic>
        <p:nvPicPr>
          <p:cNvPr id="38" name="Immagine 37" descr="Immagine che contiene persona, uomo, tenendo, sedendo&#10;&#10;Descrizione generata automaticamente">
            <a:extLst>
              <a:ext uri="{FF2B5EF4-FFF2-40B4-BE49-F238E27FC236}">
                <a16:creationId xmlns:a16="http://schemas.microsoft.com/office/drawing/2014/main" id="{DAB4F602-52B0-C049-A068-82654A46540F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75544" y="892806"/>
            <a:ext cx="1200149" cy="1694330"/>
          </a:xfrm>
          <a:prstGeom prst="rect">
            <a:avLst/>
          </a:prstGeom>
        </p:spPr>
      </p:pic>
      <p:grpSp>
        <p:nvGrpSpPr>
          <p:cNvPr id="81" name="Gruppo 80">
            <a:extLst>
              <a:ext uri="{FF2B5EF4-FFF2-40B4-BE49-F238E27FC236}">
                <a16:creationId xmlns:a16="http://schemas.microsoft.com/office/drawing/2014/main" id="{55258162-A030-CA4C-9DCD-EE30086130D9}"/>
              </a:ext>
            </a:extLst>
          </p:cNvPr>
          <p:cNvGrpSpPr/>
          <p:nvPr/>
        </p:nvGrpSpPr>
        <p:grpSpPr>
          <a:xfrm flipH="1">
            <a:off x="3006562" y="2951254"/>
            <a:ext cx="2390554" cy="1384152"/>
            <a:chOff x="4744904" y="4848686"/>
            <a:chExt cx="2390554" cy="1384152"/>
          </a:xfrm>
          <a:solidFill>
            <a:srgbClr val="00B0F0"/>
          </a:solidFill>
        </p:grpSpPr>
        <p:grpSp>
          <p:nvGrpSpPr>
            <p:cNvPr id="73" name="Gruppo 72">
              <a:extLst>
                <a:ext uri="{FF2B5EF4-FFF2-40B4-BE49-F238E27FC236}">
                  <a16:creationId xmlns:a16="http://schemas.microsoft.com/office/drawing/2014/main" id="{FA2D41FE-6271-6243-BB48-5A1C937B8607}"/>
                </a:ext>
              </a:extLst>
            </p:cNvPr>
            <p:cNvGrpSpPr/>
            <p:nvPr/>
          </p:nvGrpSpPr>
          <p:grpSpPr>
            <a:xfrm>
              <a:off x="4744904" y="4848686"/>
              <a:ext cx="2390554" cy="914400"/>
              <a:chOff x="4744904" y="4848686"/>
              <a:chExt cx="2390554" cy="914400"/>
            </a:xfrm>
            <a:grpFill/>
          </p:grpSpPr>
          <p:pic>
            <p:nvPicPr>
              <p:cNvPr id="71" name="Elemento grafico 70" descr="Tabella">
                <a:extLst>
                  <a:ext uri="{FF2B5EF4-FFF2-40B4-BE49-F238E27FC236}">
                    <a16:creationId xmlns:a16="http://schemas.microsoft.com/office/drawing/2014/main" id="{1F2D557B-F9B7-DF44-921F-9DD94D80F3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44904" y="4848686"/>
                <a:ext cx="1351095" cy="914400"/>
              </a:xfrm>
              <a:prstGeom prst="rect">
                <a:avLst/>
              </a:prstGeom>
            </p:spPr>
          </p:pic>
          <p:pic>
            <p:nvPicPr>
              <p:cNvPr id="72" name="Elemento grafico 71" descr="Tabella">
                <a:extLst>
                  <a:ext uri="{FF2B5EF4-FFF2-40B4-BE49-F238E27FC236}">
                    <a16:creationId xmlns:a16="http://schemas.microsoft.com/office/drawing/2014/main" id="{A43241B2-41A1-6140-8D3E-D4D71F43F7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784363" y="4848686"/>
                <a:ext cx="1351095" cy="914400"/>
              </a:xfrm>
              <a:prstGeom prst="rect">
                <a:avLst/>
              </a:prstGeom>
            </p:spPr>
          </p:pic>
        </p:grpSp>
        <p:grpSp>
          <p:nvGrpSpPr>
            <p:cNvPr id="74" name="Gruppo 73">
              <a:extLst>
                <a:ext uri="{FF2B5EF4-FFF2-40B4-BE49-F238E27FC236}">
                  <a16:creationId xmlns:a16="http://schemas.microsoft.com/office/drawing/2014/main" id="{D73E1E12-FC67-1E41-B1E8-374C5D0771AC}"/>
                </a:ext>
              </a:extLst>
            </p:cNvPr>
            <p:cNvGrpSpPr/>
            <p:nvPr/>
          </p:nvGrpSpPr>
          <p:grpSpPr>
            <a:xfrm>
              <a:off x="4744904" y="5318438"/>
              <a:ext cx="2390554" cy="914400"/>
              <a:chOff x="4744904" y="4848686"/>
              <a:chExt cx="2390554" cy="914400"/>
            </a:xfrm>
            <a:grpFill/>
          </p:grpSpPr>
          <p:pic>
            <p:nvPicPr>
              <p:cNvPr id="75" name="Elemento grafico 74" descr="Tabella">
                <a:extLst>
                  <a:ext uri="{FF2B5EF4-FFF2-40B4-BE49-F238E27FC236}">
                    <a16:creationId xmlns:a16="http://schemas.microsoft.com/office/drawing/2014/main" id="{5C3548BF-54F1-DC49-A802-41F24CC4AF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4744904" y="4848686"/>
                <a:ext cx="1351095" cy="914400"/>
              </a:xfrm>
              <a:prstGeom prst="rect">
                <a:avLst/>
              </a:prstGeom>
            </p:spPr>
          </p:pic>
          <p:pic>
            <p:nvPicPr>
              <p:cNvPr id="76" name="Elemento grafico 75" descr="Tabella">
                <a:extLst>
                  <a:ext uri="{FF2B5EF4-FFF2-40B4-BE49-F238E27FC236}">
                    <a16:creationId xmlns:a16="http://schemas.microsoft.com/office/drawing/2014/main" id="{E3973EAA-8841-A94D-88A1-DB843DC8D8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tretch>
                <a:fillRect/>
              </a:stretch>
            </p:blipFill>
            <p:spPr>
              <a:xfrm>
                <a:off x="5784363" y="4848686"/>
                <a:ext cx="1351095" cy="914400"/>
              </a:xfrm>
              <a:prstGeom prst="rect">
                <a:avLst/>
              </a:prstGeom>
            </p:spPr>
          </p:pic>
        </p:grpSp>
      </p:grpSp>
      <p:cxnSp>
        <p:nvCxnSpPr>
          <p:cNvPr id="82" name="Connettore 1 81">
            <a:extLst>
              <a:ext uri="{FF2B5EF4-FFF2-40B4-BE49-F238E27FC236}">
                <a16:creationId xmlns:a16="http://schemas.microsoft.com/office/drawing/2014/main" id="{1D6075A3-C337-BD4D-8996-820DA5B707A6}"/>
              </a:ext>
            </a:extLst>
          </p:cNvPr>
          <p:cNvCxnSpPr>
            <a:cxnSpLocks/>
          </p:cNvCxnSpPr>
          <p:nvPr/>
        </p:nvCxnSpPr>
        <p:spPr>
          <a:xfrm flipH="1">
            <a:off x="4046022" y="5082988"/>
            <a:ext cx="0" cy="299888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5" name="Gruppo 84">
            <a:extLst>
              <a:ext uri="{FF2B5EF4-FFF2-40B4-BE49-F238E27FC236}">
                <a16:creationId xmlns:a16="http://schemas.microsoft.com/office/drawing/2014/main" id="{EF2E5A24-38C1-8440-9023-575707A97EB4}"/>
              </a:ext>
            </a:extLst>
          </p:cNvPr>
          <p:cNvGrpSpPr>
            <a:grpSpLocks noChangeAspect="1"/>
          </p:cNvGrpSpPr>
          <p:nvPr/>
        </p:nvGrpSpPr>
        <p:grpSpPr>
          <a:xfrm>
            <a:off x="3902145" y="4681179"/>
            <a:ext cx="309990" cy="309990"/>
            <a:chOff x="494179" y="2971800"/>
            <a:chExt cx="1512793" cy="1512793"/>
          </a:xfrm>
          <a:solidFill>
            <a:schemeClr val="bg1"/>
          </a:solidFill>
        </p:grpSpPr>
        <p:pic>
          <p:nvPicPr>
            <p:cNvPr id="86" name="Elemento grafico 85" descr="Carta">
              <a:extLst>
                <a:ext uri="{FF2B5EF4-FFF2-40B4-BE49-F238E27FC236}">
                  <a16:creationId xmlns:a16="http://schemas.microsoft.com/office/drawing/2014/main" id="{8EF2DED9-3D02-5F45-87A2-5CBA9F04A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87" name="Elemento grafico 86" descr="Ingranaggi">
              <a:extLst>
                <a:ext uri="{FF2B5EF4-FFF2-40B4-BE49-F238E27FC236}">
                  <a16:creationId xmlns:a16="http://schemas.microsoft.com/office/drawing/2014/main" id="{4F51B49F-8FAE-FE42-BC3B-43A379910D5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89" name="Connettore 2 88">
            <a:extLst>
              <a:ext uri="{FF2B5EF4-FFF2-40B4-BE49-F238E27FC236}">
                <a16:creationId xmlns:a16="http://schemas.microsoft.com/office/drawing/2014/main" id="{1EACB09F-10F8-E142-AD02-E20582FFAFBE}"/>
              </a:ext>
            </a:extLst>
          </p:cNvPr>
          <p:cNvCxnSpPr>
            <a:cxnSpLocks/>
          </p:cNvCxnSpPr>
          <p:nvPr/>
        </p:nvCxnSpPr>
        <p:spPr>
          <a:xfrm flipH="1" flipV="1">
            <a:off x="4057140" y="4370795"/>
            <a:ext cx="0" cy="20708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nettore 1 98">
            <a:extLst>
              <a:ext uri="{FF2B5EF4-FFF2-40B4-BE49-F238E27FC236}">
                <a16:creationId xmlns:a16="http://schemas.microsoft.com/office/drawing/2014/main" id="{4DF29787-F0A6-D746-8816-BE0AF72FA881}"/>
              </a:ext>
            </a:extLst>
          </p:cNvPr>
          <p:cNvCxnSpPr>
            <a:cxnSpLocks/>
          </p:cNvCxnSpPr>
          <p:nvPr/>
        </p:nvCxnSpPr>
        <p:spPr>
          <a:xfrm flipH="1">
            <a:off x="1475693" y="4272178"/>
            <a:ext cx="384458" cy="76521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0" name="Gruppo 99">
            <a:extLst>
              <a:ext uri="{FF2B5EF4-FFF2-40B4-BE49-F238E27FC236}">
                <a16:creationId xmlns:a16="http://schemas.microsoft.com/office/drawing/2014/main" id="{AFF41D48-1FA4-5443-9D09-80BC4EE97A56}"/>
              </a:ext>
            </a:extLst>
          </p:cNvPr>
          <p:cNvGrpSpPr>
            <a:grpSpLocks noChangeAspect="1"/>
          </p:cNvGrpSpPr>
          <p:nvPr/>
        </p:nvGrpSpPr>
        <p:grpSpPr>
          <a:xfrm>
            <a:off x="2003148" y="4060805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02" name="Elemento grafico 101" descr="Carta">
              <a:extLst>
                <a:ext uri="{FF2B5EF4-FFF2-40B4-BE49-F238E27FC236}">
                  <a16:creationId xmlns:a16="http://schemas.microsoft.com/office/drawing/2014/main" id="{3AF7A264-B154-BC45-BFFB-166AAFB10AB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03" name="Elemento grafico 102" descr="Ingranaggi">
              <a:extLst>
                <a:ext uri="{FF2B5EF4-FFF2-40B4-BE49-F238E27FC236}">
                  <a16:creationId xmlns:a16="http://schemas.microsoft.com/office/drawing/2014/main" id="{38A88166-8FBA-9E47-B6DB-0216709FB0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1" name="Connettore 2 100">
            <a:extLst>
              <a:ext uri="{FF2B5EF4-FFF2-40B4-BE49-F238E27FC236}">
                <a16:creationId xmlns:a16="http://schemas.microsoft.com/office/drawing/2014/main" id="{77E8D3AD-C7C8-6E4F-9671-8917AE96A694}"/>
              </a:ext>
            </a:extLst>
          </p:cNvPr>
          <p:cNvCxnSpPr>
            <a:cxnSpLocks/>
          </p:cNvCxnSpPr>
          <p:nvPr/>
        </p:nvCxnSpPr>
        <p:spPr>
          <a:xfrm rot="4631139" flipH="1" flipV="1">
            <a:off x="2590626" y="3933523"/>
            <a:ext cx="0" cy="36781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Connettore 1 104">
            <a:extLst>
              <a:ext uri="{FF2B5EF4-FFF2-40B4-BE49-F238E27FC236}">
                <a16:creationId xmlns:a16="http://schemas.microsoft.com/office/drawing/2014/main" id="{2DD01E24-2EF5-DE47-9CF6-BE0448EB077E}"/>
              </a:ext>
            </a:extLst>
          </p:cNvPr>
          <p:cNvCxnSpPr>
            <a:cxnSpLocks/>
          </p:cNvCxnSpPr>
          <p:nvPr/>
        </p:nvCxnSpPr>
        <p:spPr>
          <a:xfrm rot="2354143" flipH="1">
            <a:off x="2499669" y="4941942"/>
            <a:ext cx="0" cy="16540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6" name="Gruppo 105">
            <a:extLst>
              <a:ext uri="{FF2B5EF4-FFF2-40B4-BE49-F238E27FC236}">
                <a16:creationId xmlns:a16="http://schemas.microsoft.com/office/drawing/2014/main" id="{A7DAAE47-6620-0341-8BA3-45D599F8A8F8}"/>
              </a:ext>
            </a:extLst>
          </p:cNvPr>
          <p:cNvGrpSpPr>
            <a:grpSpLocks noChangeAspect="1"/>
          </p:cNvGrpSpPr>
          <p:nvPr/>
        </p:nvGrpSpPr>
        <p:grpSpPr>
          <a:xfrm>
            <a:off x="2597293" y="4577878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08" name="Elemento grafico 107" descr="Carta">
              <a:extLst>
                <a:ext uri="{FF2B5EF4-FFF2-40B4-BE49-F238E27FC236}">
                  <a16:creationId xmlns:a16="http://schemas.microsoft.com/office/drawing/2014/main" id="{CCC66A29-E0C4-A446-B1A5-3C2C98C422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09" name="Elemento grafico 108" descr="Ingranaggi">
              <a:extLst>
                <a:ext uri="{FF2B5EF4-FFF2-40B4-BE49-F238E27FC236}">
                  <a16:creationId xmlns:a16="http://schemas.microsoft.com/office/drawing/2014/main" id="{3A4D4155-2572-4B4A-9C00-979298C3A2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07" name="Connettore 2 106">
            <a:extLst>
              <a:ext uri="{FF2B5EF4-FFF2-40B4-BE49-F238E27FC236}">
                <a16:creationId xmlns:a16="http://schemas.microsoft.com/office/drawing/2014/main" id="{5A7F159E-1EAB-4F4E-8E08-9BDAF50483A2}"/>
              </a:ext>
            </a:extLst>
          </p:cNvPr>
          <p:cNvCxnSpPr>
            <a:cxnSpLocks/>
          </p:cNvCxnSpPr>
          <p:nvPr/>
        </p:nvCxnSpPr>
        <p:spPr>
          <a:xfrm flipV="1">
            <a:off x="2916504" y="4335406"/>
            <a:ext cx="175726" cy="19637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Connettore 1 110">
            <a:extLst>
              <a:ext uri="{FF2B5EF4-FFF2-40B4-BE49-F238E27FC236}">
                <a16:creationId xmlns:a16="http://schemas.microsoft.com/office/drawing/2014/main" id="{495495E3-14D7-8A46-A341-D2274C0F0A3B}"/>
              </a:ext>
            </a:extLst>
          </p:cNvPr>
          <p:cNvCxnSpPr>
            <a:cxnSpLocks/>
          </p:cNvCxnSpPr>
          <p:nvPr/>
        </p:nvCxnSpPr>
        <p:spPr>
          <a:xfrm flipH="1">
            <a:off x="1595049" y="3439316"/>
            <a:ext cx="265102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2" name="Gruppo 111">
            <a:extLst>
              <a:ext uri="{FF2B5EF4-FFF2-40B4-BE49-F238E27FC236}">
                <a16:creationId xmlns:a16="http://schemas.microsoft.com/office/drawing/2014/main" id="{39A1FA27-3FC5-4048-BFCF-7EE430FED684}"/>
              </a:ext>
            </a:extLst>
          </p:cNvPr>
          <p:cNvGrpSpPr>
            <a:grpSpLocks noChangeAspect="1"/>
          </p:cNvGrpSpPr>
          <p:nvPr/>
        </p:nvGrpSpPr>
        <p:grpSpPr>
          <a:xfrm>
            <a:off x="1955061" y="3284321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14" name="Elemento grafico 113" descr="Carta">
              <a:extLst>
                <a:ext uri="{FF2B5EF4-FFF2-40B4-BE49-F238E27FC236}">
                  <a16:creationId xmlns:a16="http://schemas.microsoft.com/office/drawing/2014/main" id="{F532ECEC-E104-C042-B1A0-7E203937A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15" name="Elemento grafico 114" descr="Ingranaggi">
              <a:extLst>
                <a:ext uri="{FF2B5EF4-FFF2-40B4-BE49-F238E27FC236}">
                  <a16:creationId xmlns:a16="http://schemas.microsoft.com/office/drawing/2014/main" id="{7910C31B-A62C-BF49-85DF-9B783354B7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13" name="Connettore 2 112">
            <a:extLst>
              <a:ext uri="{FF2B5EF4-FFF2-40B4-BE49-F238E27FC236}">
                <a16:creationId xmlns:a16="http://schemas.microsoft.com/office/drawing/2014/main" id="{DBDB9ABE-AC57-F544-8634-93AE5FAE8D6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53586" y="3255411"/>
            <a:ext cx="0" cy="36781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ttore 1 116">
            <a:extLst>
              <a:ext uri="{FF2B5EF4-FFF2-40B4-BE49-F238E27FC236}">
                <a16:creationId xmlns:a16="http://schemas.microsoft.com/office/drawing/2014/main" id="{AC06BFA2-0463-9542-96D0-84942A642980}"/>
              </a:ext>
            </a:extLst>
          </p:cNvPr>
          <p:cNvCxnSpPr>
            <a:cxnSpLocks/>
          </p:cNvCxnSpPr>
          <p:nvPr/>
        </p:nvCxnSpPr>
        <p:spPr>
          <a:xfrm flipH="1" flipV="1">
            <a:off x="3181758" y="2155999"/>
            <a:ext cx="130152" cy="186605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Gruppo 117">
            <a:extLst>
              <a:ext uri="{FF2B5EF4-FFF2-40B4-BE49-F238E27FC236}">
                <a16:creationId xmlns:a16="http://schemas.microsoft.com/office/drawing/2014/main" id="{5FEAB617-82E2-7E44-833F-D7A99ECFCCE8}"/>
              </a:ext>
            </a:extLst>
          </p:cNvPr>
          <p:cNvGrpSpPr>
            <a:grpSpLocks noChangeAspect="1"/>
          </p:cNvGrpSpPr>
          <p:nvPr/>
        </p:nvGrpSpPr>
        <p:grpSpPr>
          <a:xfrm>
            <a:off x="3250601" y="2412694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20" name="Elemento grafico 119" descr="Carta">
              <a:extLst>
                <a:ext uri="{FF2B5EF4-FFF2-40B4-BE49-F238E27FC236}">
                  <a16:creationId xmlns:a16="http://schemas.microsoft.com/office/drawing/2014/main" id="{0190A959-13FF-7040-8D23-EE605443D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21" name="Elemento grafico 120" descr="Ingranaggi">
              <a:extLst>
                <a:ext uri="{FF2B5EF4-FFF2-40B4-BE49-F238E27FC236}">
                  <a16:creationId xmlns:a16="http://schemas.microsoft.com/office/drawing/2014/main" id="{415901CA-3F74-FD49-A646-436932B0D9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19" name="Connettore 2 118">
            <a:extLst>
              <a:ext uri="{FF2B5EF4-FFF2-40B4-BE49-F238E27FC236}">
                <a16:creationId xmlns:a16="http://schemas.microsoft.com/office/drawing/2014/main" id="{24D80619-262B-0647-95B4-C713E807C781}"/>
              </a:ext>
            </a:extLst>
          </p:cNvPr>
          <p:cNvCxnSpPr>
            <a:cxnSpLocks/>
          </p:cNvCxnSpPr>
          <p:nvPr/>
        </p:nvCxnSpPr>
        <p:spPr>
          <a:xfrm>
            <a:off x="3577263" y="2762770"/>
            <a:ext cx="147122" cy="15848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nettore 1 122">
            <a:extLst>
              <a:ext uri="{FF2B5EF4-FFF2-40B4-BE49-F238E27FC236}">
                <a16:creationId xmlns:a16="http://schemas.microsoft.com/office/drawing/2014/main" id="{44D43EE9-3453-9042-BFA2-C0CEDF163972}"/>
              </a:ext>
            </a:extLst>
          </p:cNvPr>
          <p:cNvCxnSpPr>
            <a:cxnSpLocks/>
          </p:cNvCxnSpPr>
          <p:nvPr/>
        </p:nvCxnSpPr>
        <p:spPr>
          <a:xfrm flipH="1" flipV="1">
            <a:off x="1667922" y="2467958"/>
            <a:ext cx="231492" cy="139472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4" name="Gruppo 123">
            <a:extLst>
              <a:ext uri="{FF2B5EF4-FFF2-40B4-BE49-F238E27FC236}">
                <a16:creationId xmlns:a16="http://schemas.microsoft.com/office/drawing/2014/main" id="{C1FE1617-5FA0-B846-AC80-82108E62E9B0}"/>
              </a:ext>
            </a:extLst>
          </p:cNvPr>
          <p:cNvGrpSpPr>
            <a:grpSpLocks noChangeAspect="1"/>
          </p:cNvGrpSpPr>
          <p:nvPr/>
        </p:nvGrpSpPr>
        <p:grpSpPr>
          <a:xfrm>
            <a:off x="2008346" y="2601834"/>
            <a:ext cx="309990" cy="309990"/>
            <a:chOff x="494179" y="2971800"/>
            <a:chExt cx="1512793" cy="1512793"/>
          </a:xfrm>
          <a:solidFill>
            <a:schemeClr val="bg1">
              <a:lumMod val="85000"/>
            </a:schemeClr>
          </a:solidFill>
        </p:grpSpPr>
        <p:pic>
          <p:nvPicPr>
            <p:cNvPr id="126" name="Elemento grafico 125" descr="Carta">
              <a:extLst>
                <a:ext uri="{FF2B5EF4-FFF2-40B4-BE49-F238E27FC236}">
                  <a16:creationId xmlns:a16="http://schemas.microsoft.com/office/drawing/2014/main" id="{A2BECC57-5728-2B47-8E72-701662D903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494179" y="2971800"/>
              <a:ext cx="1512793" cy="1512793"/>
            </a:xfrm>
            <a:prstGeom prst="rect">
              <a:avLst/>
            </a:prstGeom>
          </p:spPr>
        </p:pic>
        <p:pic>
          <p:nvPicPr>
            <p:cNvPr id="127" name="Elemento grafico 126" descr="Ingranaggi">
              <a:extLst>
                <a:ext uri="{FF2B5EF4-FFF2-40B4-BE49-F238E27FC236}">
                  <a16:creationId xmlns:a16="http://schemas.microsoft.com/office/drawing/2014/main" id="{9D620A2B-783B-EF44-A02F-55FBCA720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793376" y="3429000"/>
              <a:ext cx="914400" cy="914400"/>
            </a:xfrm>
            <a:prstGeom prst="rect">
              <a:avLst/>
            </a:prstGeom>
          </p:spPr>
        </p:pic>
      </p:grpSp>
      <p:cxnSp>
        <p:nvCxnSpPr>
          <p:cNvPr id="125" name="Connettore 2 124">
            <a:extLst>
              <a:ext uri="{FF2B5EF4-FFF2-40B4-BE49-F238E27FC236}">
                <a16:creationId xmlns:a16="http://schemas.microsoft.com/office/drawing/2014/main" id="{F3BF4B2C-ABC4-394B-A473-A1A48FB81996}"/>
              </a:ext>
            </a:extLst>
          </p:cNvPr>
          <p:cNvCxnSpPr>
            <a:cxnSpLocks/>
          </p:cNvCxnSpPr>
          <p:nvPr/>
        </p:nvCxnSpPr>
        <p:spPr>
          <a:xfrm rot="7044708" flipH="1" flipV="1">
            <a:off x="2557071" y="2777118"/>
            <a:ext cx="0" cy="36781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Rettangolo 144">
            <a:extLst>
              <a:ext uri="{FF2B5EF4-FFF2-40B4-BE49-F238E27FC236}">
                <a16:creationId xmlns:a16="http://schemas.microsoft.com/office/drawing/2014/main" id="{79CA1963-AF6B-2E48-8C40-EA436FB6193C}"/>
              </a:ext>
            </a:extLst>
          </p:cNvPr>
          <p:cNvSpPr/>
          <p:nvPr/>
        </p:nvSpPr>
        <p:spPr>
          <a:xfrm flipH="1">
            <a:off x="2316491" y="1321000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6" name="Rettangolo 145">
            <a:extLst>
              <a:ext uri="{FF2B5EF4-FFF2-40B4-BE49-F238E27FC236}">
                <a16:creationId xmlns:a16="http://schemas.microsoft.com/office/drawing/2014/main" id="{B115BE42-EBA5-054D-9210-FB0EEFF5316A}"/>
              </a:ext>
            </a:extLst>
          </p:cNvPr>
          <p:cNvSpPr/>
          <p:nvPr/>
        </p:nvSpPr>
        <p:spPr>
          <a:xfrm flipH="1">
            <a:off x="680136" y="1094768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7" name="Rettangolo 146">
            <a:extLst>
              <a:ext uri="{FF2B5EF4-FFF2-40B4-BE49-F238E27FC236}">
                <a16:creationId xmlns:a16="http://schemas.microsoft.com/office/drawing/2014/main" id="{2E14FB39-E00B-8B45-A10A-6786B023F5CF}"/>
              </a:ext>
            </a:extLst>
          </p:cNvPr>
          <p:cNvSpPr/>
          <p:nvPr/>
        </p:nvSpPr>
        <p:spPr>
          <a:xfrm flipH="1">
            <a:off x="476079" y="3030101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8" name="Rettangolo 147">
            <a:extLst>
              <a:ext uri="{FF2B5EF4-FFF2-40B4-BE49-F238E27FC236}">
                <a16:creationId xmlns:a16="http://schemas.microsoft.com/office/drawing/2014/main" id="{881280D3-3B0B-884D-B836-BBDCBAF19167}"/>
              </a:ext>
            </a:extLst>
          </p:cNvPr>
          <p:cNvSpPr/>
          <p:nvPr/>
        </p:nvSpPr>
        <p:spPr>
          <a:xfrm flipH="1">
            <a:off x="564552" y="4212318"/>
            <a:ext cx="533292" cy="468862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9" name="Rettangolo 148">
            <a:extLst>
              <a:ext uri="{FF2B5EF4-FFF2-40B4-BE49-F238E27FC236}">
                <a16:creationId xmlns:a16="http://schemas.microsoft.com/office/drawing/2014/main" id="{54E790DB-0FA8-AE49-9F29-DFD166FDE737}"/>
              </a:ext>
            </a:extLst>
          </p:cNvPr>
          <p:cNvSpPr/>
          <p:nvPr/>
        </p:nvSpPr>
        <p:spPr>
          <a:xfrm flipH="1">
            <a:off x="1667922" y="5415296"/>
            <a:ext cx="533292" cy="589395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0" name="Rettangolo 149">
            <a:extLst>
              <a:ext uri="{FF2B5EF4-FFF2-40B4-BE49-F238E27FC236}">
                <a16:creationId xmlns:a16="http://schemas.microsoft.com/office/drawing/2014/main" id="{03851F14-F2D5-F449-AD1B-9D6567312574}"/>
              </a:ext>
            </a:extLst>
          </p:cNvPr>
          <p:cNvSpPr/>
          <p:nvPr/>
        </p:nvSpPr>
        <p:spPr>
          <a:xfrm flipH="1">
            <a:off x="3659025" y="5565458"/>
            <a:ext cx="309773" cy="47385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69" name="Connettore 1 68">
            <a:extLst>
              <a:ext uri="{FF2B5EF4-FFF2-40B4-BE49-F238E27FC236}">
                <a16:creationId xmlns:a16="http://schemas.microsoft.com/office/drawing/2014/main" id="{8E10311E-129F-D84F-82D1-4ED57E44FD51}"/>
              </a:ext>
            </a:extLst>
          </p:cNvPr>
          <p:cNvCxnSpPr>
            <a:cxnSpLocks/>
          </p:cNvCxnSpPr>
          <p:nvPr/>
        </p:nvCxnSpPr>
        <p:spPr>
          <a:xfrm>
            <a:off x="5263376" y="3166946"/>
            <a:ext cx="636748" cy="2186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Connettore 1 69">
            <a:extLst>
              <a:ext uri="{FF2B5EF4-FFF2-40B4-BE49-F238E27FC236}">
                <a16:creationId xmlns:a16="http://schemas.microsoft.com/office/drawing/2014/main" id="{A6B09852-C6C7-FB44-8EFA-46B9ACFF7E93}"/>
              </a:ext>
            </a:extLst>
          </p:cNvPr>
          <p:cNvCxnSpPr>
            <a:cxnSpLocks/>
          </p:cNvCxnSpPr>
          <p:nvPr/>
        </p:nvCxnSpPr>
        <p:spPr>
          <a:xfrm flipV="1">
            <a:off x="5220548" y="3725754"/>
            <a:ext cx="679576" cy="39167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nettore 2 2">
            <a:extLst>
              <a:ext uri="{FF2B5EF4-FFF2-40B4-BE49-F238E27FC236}">
                <a16:creationId xmlns:a16="http://schemas.microsoft.com/office/drawing/2014/main" id="{4FD0BA4A-5E16-8844-863A-666BB85AA73A}"/>
              </a:ext>
            </a:extLst>
          </p:cNvPr>
          <p:cNvCxnSpPr/>
          <p:nvPr/>
        </p:nvCxnSpPr>
        <p:spPr>
          <a:xfrm>
            <a:off x="10662743" y="4024933"/>
            <a:ext cx="0" cy="787881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nettore 2 4">
            <a:extLst>
              <a:ext uri="{FF2B5EF4-FFF2-40B4-BE49-F238E27FC236}">
                <a16:creationId xmlns:a16="http://schemas.microsoft.com/office/drawing/2014/main" id="{55FDFA4A-4C88-8343-9C65-BDE2859B4B16}"/>
              </a:ext>
            </a:extLst>
          </p:cNvPr>
          <p:cNvCxnSpPr/>
          <p:nvPr/>
        </p:nvCxnSpPr>
        <p:spPr>
          <a:xfrm flipH="1" flipV="1">
            <a:off x="7350747" y="4150085"/>
            <a:ext cx="1791913" cy="836678"/>
          </a:xfrm>
          <a:prstGeom prst="straightConnector1">
            <a:avLst/>
          </a:prstGeom>
          <a:ln w="1905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uppo 17">
            <a:extLst>
              <a:ext uri="{FF2B5EF4-FFF2-40B4-BE49-F238E27FC236}">
                <a16:creationId xmlns:a16="http://schemas.microsoft.com/office/drawing/2014/main" id="{59F5BC9D-908C-4B48-9B3F-AFD816FB94B9}"/>
              </a:ext>
            </a:extLst>
          </p:cNvPr>
          <p:cNvGrpSpPr/>
          <p:nvPr/>
        </p:nvGrpSpPr>
        <p:grpSpPr>
          <a:xfrm>
            <a:off x="9459008" y="4828264"/>
            <a:ext cx="2407469" cy="388794"/>
            <a:chOff x="9229774" y="4848686"/>
            <a:chExt cx="2407469" cy="388794"/>
          </a:xfrm>
        </p:grpSpPr>
        <p:pic>
          <p:nvPicPr>
            <p:cNvPr id="79" name="Elemento grafico 78" descr="Tabella">
              <a:extLst>
                <a:ext uri="{FF2B5EF4-FFF2-40B4-BE49-F238E27FC236}">
                  <a16:creationId xmlns:a16="http://schemas.microsoft.com/office/drawing/2014/main" id="{31431154-F968-654D-9F6D-FC99336959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b="57481"/>
            <a:stretch/>
          </p:blipFill>
          <p:spPr>
            <a:xfrm flipH="1">
              <a:off x="9229774" y="4848686"/>
              <a:ext cx="1351095" cy="388794"/>
            </a:xfrm>
            <a:prstGeom prst="rect">
              <a:avLst/>
            </a:prstGeom>
          </p:spPr>
        </p:pic>
        <p:pic>
          <p:nvPicPr>
            <p:cNvPr id="80" name="Elemento grafico 79" descr="Tabella">
              <a:extLst>
                <a:ext uri="{FF2B5EF4-FFF2-40B4-BE49-F238E27FC236}">
                  <a16:creationId xmlns:a16="http://schemas.microsoft.com/office/drawing/2014/main" id="{56664681-20A3-6C4F-99FD-BD57C614BC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 b="57481"/>
            <a:stretch/>
          </p:blipFill>
          <p:spPr>
            <a:xfrm flipH="1">
              <a:off x="10286148" y="4848686"/>
              <a:ext cx="1351095" cy="38879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168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E27BA-63F9-4128-9251-0966C8594F37}"/>
              </a:ext>
            </a:extLst>
          </p:cNvPr>
          <p:cNvSpPr txBox="1"/>
          <p:nvPr/>
        </p:nvSpPr>
        <p:spPr>
          <a:xfrm>
            <a:off x="1083908" y="4559309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Cropping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dei volti per il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extractor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– il background non influenza le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FACE DETECTION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65D3170-D1DA-BB49-A81E-11980BC95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7"/>
          <a:stretch/>
        </p:blipFill>
        <p:spPr>
          <a:xfrm>
            <a:off x="829743" y="1464529"/>
            <a:ext cx="4860178" cy="2925633"/>
          </a:xfrm>
          <a:prstGeom prst="rect">
            <a:avLst/>
          </a:prstGeom>
        </p:spPr>
      </p:pic>
      <p:pic>
        <p:nvPicPr>
          <p:cNvPr id="13" name="Immagine 12" descr="Immagine che contiene persona, uomo, abbigliamento, inpiedi&#10;&#10;Descrizione generata automaticamente">
            <a:extLst>
              <a:ext uri="{FF2B5EF4-FFF2-40B4-BE49-F238E27FC236}">
                <a16:creationId xmlns:a16="http://schemas.microsoft.com/office/drawing/2014/main" id="{EA3FFCEB-0554-214B-B281-727640683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63" y="1464530"/>
            <a:ext cx="5213344" cy="2925632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A383BF9B-9197-7643-8221-8A70057BA5B3}"/>
              </a:ext>
            </a:extLst>
          </p:cNvPr>
          <p:cNvSpPr/>
          <p:nvPr/>
        </p:nvSpPr>
        <p:spPr>
          <a:xfrm>
            <a:off x="2447436" y="1781170"/>
            <a:ext cx="1530570" cy="155207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DA753E6-C53D-EA45-BC40-953658226096}"/>
              </a:ext>
            </a:extLst>
          </p:cNvPr>
          <p:cNvSpPr/>
          <p:nvPr/>
        </p:nvSpPr>
        <p:spPr>
          <a:xfrm>
            <a:off x="6989041" y="2042690"/>
            <a:ext cx="1135850" cy="102903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6B6B43A-CAFD-5C43-B3BF-50714AFAFD65}"/>
              </a:ext>
            </a:extLst>
          </p:cNvPr>
          <p:cNvSpPr/>
          <p:nvPr/>
        </p:nvSpPr>
        <p:spPr>
          <a:xfrm>
            <a:off x="9400802" y="1724186"/>
            <a:ext cx="1135850" cy="1029034"/>
          </a:xfrm>
          <a:prstGeom prst="rect">
            <a:avLst/>
          </a:prstGeom>
          <a:noFill/>
          <a:ln w="571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15DD1B-3838-0040-8906-7B16055083E2}"/>
              </a:ext>
            </a:extLst>
          </p:cNvPr>
          <p:cNvSpPr txBox="1"/>
          <p:nvPr/>
        </p:nvSpPr>
        <p:spPr>
          <a:xfrm>
            <a:off x="1083908" y="5805674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Eliminazione delle foto con più individui</a:t>
            </a:r>
          </a:p>
        </p:txBody>
      </p:sp>
      <p:pic>
        <p:nvPicPr>
          <p:cNvPr id="18" name="Elemento grafico 17" descr="Segno di spunta">
            <a:extLst>
              <a:ext uri="{FF2B5EF4-FFF2-40B4-BE49-F238E27FC236}">
                <a16:creationId xmlns:a16="http://schemas.microsoft.com/office/drawing/2014/main" id="{A9028849-24C6-974F-9A9F-9EB06E6A62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3449" y="3546506"/>
            <a:ext cx="796893" cy="796893"/>
          </a:xfrm>
          <a:prstGeom prst="rect">
            <a:avLst/>
          </a:prstGeom>
        </p:spPr>
      </p:pic>
      <p:pic>
        <p:nvPicPr>
          <p:cNvPr id="22" name="Elemento grafico 21" descr="Chiudi">
            <a:extLst>
              <a:ext uri="{FF2B5EF4-FFF2-40B4-BE49-F238E27FC236}">
                <a16:creationId xmlns:a16="http://schemas.microsoft.com/office/drawing/2014/main" id="{687E7F85-4BF6-7B48-ACB3-7EF0F95BDBE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7857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37425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00E300"/>
                                      </p:to>
                                    </p:animClr>
                                    <p:set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213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7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22132"/>
                                      </p:to>
                                    </p:animClr>
                                    <p:set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E27BA-63F9-4128-9251-0966C8594F37}"/>
              </a:ext>
            </a:extLst>
          </p:cNvPr>
          <p:cNvSpPr txBox="1"/>
          <p:nvPr/>
        </p:nvSpPr>
        <p:spPr>
          <a:xfrm>
            <a:off x="1083908" y="4559309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Cropping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dei volti per il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extractor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– il background non influenza le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features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FACE DETECTION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65D3170-D1DA-BB49-A81E-11980BC95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7"/>
          <a:stretch/>
        </p:blipFill>
        <p:spPr>
          <a:xfrm>
            <a:off x="829743" y="1464529"/>
            <a:ext cx="4860178" cy="2925633"/>
          </a:xfrm>
          <a:prstGeom prst="rect">
            <a:avLst/>
          </a:prstGeom>
        </p:spPr>
      </p:pic>
      <p:pic>
        <p:nvPicPr>
          <p:cNvPr id="13" name="Immagine 12" descr="Immagine che contiene persona, uomo, abbigliamento, inpiedi&#10;&#10;Descrizione generata automaticamente">
            <a:extLst>
              <a:ext uri="{FF2B5EF4-FFF2-40B4-BE49-F238E27FC236}">
                <a16:creationId xmlns:a16="http://schemas.microsoft.com/office/drawing/2014/main" id="{EA3FFCEB-0554-214B-B281-727640683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63" y="1464530"/>
            <a:ext cx="5213344" cy="2925632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A383BF9B-9197-7643-8221-8A70057BA5B3}"/>
              </a:ext>
            </a:extLst>
          </p:cNvPr>
          <p:cNvSpPr/>
          <p:nvPr/>
        </p:nvSpPr>
        <p:spPr>
          <a:xfrm>
            <a:off x="2447436" y="1781170"/>
            <a:ext cx="1530570" cy="155207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DA753E6-C53D-EA45-BC40-953658226096}"/>
              </a:ext>
            </a:extLst>
          </p:cNvPr>
          <p:cNvSpPr/>
          <p:nvPr/>
        </p:nvSpPr>
        <p:spPr>
          <a:xfrm>
            <a:off x="6989041" y="2042690"/>
            <a:ext cx="1135850" cy="1029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6B6B43A-CAFD-5C43-B3BF-50714AFAFD65}"/>
              </a:ext>
            </a:extLst>
          </p:cNvPr>
          <p:cNvSpPr/>
          <p:nvPr/>
        </p:nvSpPr>
        <p:spPr>
          <a:xfrm>
            <a:off x="9400802" y="1724186"/>
            <a:ext cx="1135850" cy="1029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15DD1B-3838-0040-8906-7B16055083E2}"/>
              </a:ext>
            </a:extLst>
          </p:cNvPr>
          <p:cNvSpPr txBox="1"/>
          <p:nvPr/>
        </p:nvSpPr>
        <p:spPr>
          <a:xfrm>
            <a:off x="1083908" y="5805674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Eliminazione delle foto con più individui</a:t>
            </a:r>
          </a:p>
        </p:txBody>
      </p:sp>
      <p:pic>
        <p:nvPicPr>
          <p:cNvPr id="18" name="Elemento grafico 17" descr="Segno di spunta">
            <a:extLst>
              <a:ext uri="{FF2B5EF4-FFF2-40B4-BE49-F238E27FC236}">
                <a16:creationId xmlns:a16="http://schemas.microsoft.com/office/drawing/2014/main" id="{9A6AAA59-D4BF-3E45-AA7B-F3242B8910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3449" y="3546506"/>
            <a:ext cx="796893" cy="796893"/>
          </a:xfrm>
          <a:prstGeom prst="rect">
            <a:avLst/>
          </a:prstGeom>
        </p:spPr>
      </p:pic>
      <p:pic>
        <p:nvPicPr>
          <p:cNvPr id="19" name="Elemento grafico 18" descr="Chiudi">
            <a:extLst>
              <a:ext uri="{FF2B5EF4-FFF2-40B4-BE49-F238E27FC236}">
                <a16:creationId xmlns:a16="http://schemas.microsoft.com/office/drawing/2014/main" id="{67FBD2B4-CCAE-B54B-813A-0D9A9543A71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7857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1790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 descr="Immagine che contiene persona, uomo, interni, posando&#10;&#10;Descrizione generata automaticamente">
            <a:extLst>
              <a:ext uri="{FF2B5EF4-FFF2-40B4-BE49-F238E27FC236}">
                <a16:creationId xmlns:a16="http://schemas.microsoft.com/office/drawing/2014/main" id="{98AAA513-3F6B-446A-843F-104A61661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675" y="2138869"/>
            <a:ext cx="3509679" cy="2632260"/>
          </a:xfrm>
          <a:prstGeom prst="rect">
            <a:avLst/>
          </a:prstGeom>
        </p:spPr>
      </p:pic>
      <p:pic>
        <p:nvPicPr>
          <p:cNvPr id="14" name="Immagine 13" descr="Immagine che contiene persona, uomo, interni, maglietta&#10;&#10;Descrizione generata automaticamente">
            <a:extLst>
              <a:ext uri="{FF2B5EF4-FFF2-40B4-BE49-F238E27FC236}">
                <a16:creationId xmlns:a16="http://schemas.microsoft.com/office/drawing/2014/main" id="{7B79ABCD-A0BB-4E8D-9FD3-2660CEFAC3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8279370" y="2138869"/>
            <a:ext cx="3509679" cy="2632260"/>
          </a:xfrm>
          <a:prstGeom prst="rect">
            <a:avLst/>
          </a:prstGeom>
        </p:spPr>
      </p:pic>
      <p:pic>
        <p:nvPicPr>
          <p:cNvPr id="29" name="Immagine 28" descr="Immagine che contiene persona, interni, uomo, facciata&#10;&#10;Descrizione generata automaticamente">
            <a:extLst>
              <a:ext uri="{FF2B5EF4-FFF2-40B4-BE49-F238E27FC236}">
                <a16:creationId xmlns:a16="http://schemas.microsoft.com/office/drawing/2014/main" id="{BE1D803E-6923-40EB-A85F-4378261CAF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4341161" y="2138868"/>
            <a:ext cx="3509678" cy="2632261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66CDFB89-5F08-4BDD-9575-EDC85B086FEC}"/>
              </a:ext>
            </a:extLst>
          </p:cNvPr>
          <p:cNvSpPr txBox="1"/>
          <p:nvPr/>
        </p:nvSpPr>
        <p:spPr>
          <a:xfrm>
            <a:off x="4212699" y="4925325"/>
            <a:ext cx="37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</a:rPr>
              <a:t>Alessandro</a:t>
            </a:r>
          </a:p>
        </p:txBody>
      </p:sp>
      <p:sp>
        <p:nvSpPr>
          <p:cNvPr id="24" name="CasellaDiTesto 23">
            <a:extLst>
              <a:ext uri="{FF2B5EF4-FFF2-40B4-BE49-F238E27FC236}">
                <a16:creationId xmlns:a16="http://schemas.microsoft.com/office/drawing/2014/main" id="{93463DE0-B415-40D6-BF32-3C111C3C527B}"/>
              </a:ext>
            </a:extLst>
          </p:cNvPr>
          <p:cNvSpPr txBox="1"/>
          <p:nvPr/>
        </p:nvSpPr>
        <p:spPr>
          <a:xfrm>
            <a:off x="8150907" y="4925325"/>
            <a:ext cx="37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</a:rPr>
              <a:t>Davide</a:t>
            </a:r>
          </a:p>
        </p:txBody>
      </p:sp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DFBA70CF-D116-406C-81D0-93B6BC78950E}"/>
              </a:ext>
            </a:extLst>
          </p:cNvPr>
          <p:cNvSpPr txBox="1"/>
          <p:nvPr/>
        </p:nvSpPr>
        <p:spPr>
          <a:xfrm>
            <a:off x="273212" y="4922340"/>
            <a:ext cx="37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Fabrice</a:t>
            </a:r>
            <a:endParaRPr lang="it-IT" sz="24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pic>
        <p:nvPicPr>
          <p:cNvPr id="31" name="Immagine 30" descr="Immagine che contiene persona, uomo, interni, posando&#10;&#10;Descrizione generata automaticamente">
            <a:extLst>
              <a:ext uri="{FF2B5EF4-FFF2-40B4-BE49-F238E27FC236}">
                <a16:creationId xmlns:a16="http://schemas.microsoft.com/office/drawing/2014/main" id="{DCB531E0-1BA4-4602-8B09-7B54ADACFAC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6" t="35221" r="33882" b="32310"/>
          <a:stretch/>
        </p:blipFill>
        <p:spPr>
          <a:xfrm>
            <a:off x="1866900" y="3067011"/>
            <a:ext cx="854676" cy="854676"/>
          </a:xfrm>
          <a:prstGeom prst="rect">
            <a:avLst/>
          </a:prstGeom>
        </p:spPr>
      </p:pic>
      <p:pic>
        <p:nvPicPr>
          <p:cNvPr id="33" name="Immagine 32" descr="Immagine che contiene persona, interni, uomo, facciata&#10;&#10;Descrizione generata automaticamente">
            <a:extLst>
              <a:ext uri="{FF2B5EF4-FFF2-40B4-BE49-F238E27FC236}">
                <a16:creationId xmlns:a16="http://schemas.microsoft.com/office/drawing/2014/main" id="{FEFCEB8C-3A50-4E66-BCEB-D1D08FB68BC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24009" r="36439" b="33655"/>
          <a:stretch/>
        </p:blipFill>
        <p:spPr>
          <a:xfrm>
            <a:off x="5614285" y="2770870"/>
            <a:ext cx="1114387" cy="1114387"/>
          </a:xfrm>
          <a:prstGeom prst="rect">
            <a:avLst/>
          </a:prstGeom>
        </p:spPr>
      </p:pic>
      <p:pic>
        <p:nvPicPr>
          <p:cNvPr id="35" name="Immagine 34" descr="Immagine che contiene persona, uomo, interni, maglietta&#10;&#10;Descrizione generata automaticamente">
            <a:extLst>
              <a:ext uri="{FF2B5EF4-FFF2-40B4-BE49-F238E27FC236}">
                <a16:creationId xmlns:a16="http://schemas.microsoft.com/office/drawing/2014/main" id="{79DFEAA0-C61A-4A7C-90FB-ABD01A3A3E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5" t="27156" r="37753" b="33654"/>
          <a:stretch/>
        </p:blipFill>
        <p:spPr>
          <a:xfrm>
            <a:off x="9570719" y="2853690"/>
            <a:ext cx="1036642" cy="1031567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F940B00E-46D0-4D64-9688-055F3D80452A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TEAM</a:t>
            </a:r>
          </a:p>
        </p:txBody>
      </p:sp>
      <p:sp>
        <p:nvSpPr>
          <p:cNvPr id="38" name="Rettangolo 37">
            <a:extLst>
              <a:ext uri="{FF2B5EF4-FFF2-40B4-BE49-F238E27FC236}">
                <a16:creationId xmlns:a16="http://schemas.microsoft.com/office/drawing/2014/main" id="{88BB9360-F833-44C0-8CEF-37F4670AC2CF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39" name="Rectangle 2">
            <a:extLst>
              <a:ext uri="{FF2B5EF4-FFF2-40B4-BE49-F238E27FC236}">
                <a16:creationId xmlns:a16="http://schemas.microsoft.com/office/drawing/2014/main" id="{359E54DC-D02F-40DC-AC6B-D1FAC352BE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0" name="Immagine 39">
            <a:extLst>
              <a:ext uri="{FF2B5EF4-FFF2-40B4-BE49-F238E27FC236}">
                <a16:creationId xmlns:a16="http://schemas.microsoft.com/office/drawing/2014/main" id="{67264C88-1B68-46DC-93F6-2EAB4DB37E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42" name="Rettangolo 41">
            <a:extLst>
              <a:ext uri="{FF2B5EF4-FFF2-40B4-BE49-F238E27FC236}">
                <a16:creationId xmlns:a16="http://schemas.microsoft.com/office/drawing/2014/main" id="{E7A8BD42-445A-40FB-89C5-A9A27BDB757D}"/>
              </a:ext>
            </a:extLst>
          </p:cNvPr>
          <p:cNvSpPr/>
          <p:nvPr/>
        </p:nvSpPr>
        <p:spPr>
          <a:xfrm>
            <a:off x="1045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3</a:t>
            </a:r>
          </a:p>
        </p:txBody>
      </p:sp>
    </p:spTree>
    <p:extLst>
      <p:ext uri="{BB962C8B-B14F-4D97-AF65-F5344CB8AC3E}">
        <p14:creationId xmlns:p14="http://schemas.microsoft.com/office/powerpoint/2010/main" val="2909787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E27BA-63F9-4128-9251-0966C8594F37}"/>
              </a:ext>
            </a:extLst>
          </p:cNvPr>
          <p:cNvSpPr txBox="1"/>
          <p:nvPr/>
        </p:nvSpPr>
        <p:spPr>
          <a:xfrm>
            <a:off x="1083908" y="4559309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Cropping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dei volti per il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extractor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– il background non influenza le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FACE DETECTION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F65D3170-D1DA-BB49-A81E-11980BC95A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17"/>
          <a:stretch/>
        </p:blipFill>
        <p:spPr>
          <a:xfrm>
            <a:off x="829743" y="1464529"/>
            <a:ext cx="4860178" cy="2925633"/>
          </a:xfrm>
          <a:prstGeom prst="rect">
            <a:avLst/>
          </a:prstGeom>
        </p:spPr>
      </p:pic>
      <p:pic>
        <p:nvPicPr>
          <p:cNvPr id="13" name="Immagine 12" descr="Immagine che contiene persona, uomo, abbigliamento, inpiedi&#10;&#10;Descrizione generata automaticamente">
            <a:extLst>
              <a:ext uri="{FF2B5EF4-FFF2-40B4-BE49-F238E27FC236}">
                <a16:creationId xmlns:a16="http://schemas.microsoft.com/office/drawing/2014/main" id="{EA3FFCEB-0554-214B-B281-727640683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063" y="1464530"/>
            <a:ext cx="5213344" cy="2925632"/>
          </a:xfrm>
          <a:prstGeom prst="rect">
            <a:avLst/>
          </a:prstGeom>
        </p:spPr>
      </p:pic>
      <p:sp>
        <p:nvSpPr>
          <p:cNvPr id="14" name="Rettangolo 13">
            <a:extLst>
              <a:ext uri="{FF2B5EF4-FFF2-40B4-BE49-F238E27FC236}">
                <a16:creationId xmlns:a16="http://schemas.microsoft.com/office/drawing/2014/main" id="{A383BF9B-9197-7643-8221-8A70057BA5B3}"/>
              </a:ext>
            </a:extLst>
          </p:cNvPr>
          <p:cNvSpPr/>
          <p:nvPr/>
        </p:nvSpPr>
        <p:spPr>
          <a:xfrm>
            <a:off x="2447436" y="1781170"/>
            <a:ext cx="1530570" cy="155207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ttangolo 14">
            <a:extLst>
              <a:ext uri="{FF2B5EF4-FFF2-40B4-BE49-F238E27FC236}">
                <a16:creationId xmlns:a16="http://schemas.microsoft.com/office/drawing/2014/main" id="{4DA753E6-C53D-EA45-BC40-953658226096}"/>
              </a:ext>
            </a:extLst>
          </p:cNvPr>
          <p:cNvSpPr/>
          <p:nvPr/>
        </p:nvSpPr>
        <p:spPr>
          <a:xfrm>
            <a:off x="6989041" y="2042690"/>
            <a:ext cx="1135850" cy="1029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6" name="Rettangolo 15">
            <a:extLst>
              <a:ext uri="{FF2B5EF4-FFF2-40B4-BE49-F238E27FC236}">
                <a16:creationId xmlns:a16="http://schemas.microsoft.com/office/drawing/2014/main" id="{E6B6B43A-CAFD-5C43-B3BF-50714AFAFD65}"/>
              </a:ext>
            </a:extLst>
          </p:cNvPr>
          <p:cNvSpPr/>
          <p:nvPr/>
        </p:nvSpPr>
        <p:spPr>
          <a:xfrm>
            <a:off x="9400802" y="1724186"/>
            <a:ext cx="1135850" cy="102903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E15DD1B-3838-0040-8906-7B16055083E2}"/>
              </a:ext>
            </a:extLst>
          </p:cNvPr>
          <p:cNvSpPr txBox="1"/>
          <p:nvPr/>
        </p:nvSpPr>
        <p:spPr>
          <a:xfrm>
            <a:off x="1083908" y="5805674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Eliminazione delle foto con più individui</a:t>
            </a:r>
          </a:p>
        </p:txBody>
      </p:sp>
      <p:pic>
        <p:nvPicPr>
          <p:cNvPr id="18" name="Elemento grafico 17" descr="Segno di spunta">
            <a:extLst>
              <a:ext uri="{FF2B5EF4-FFF2-40B4-BE49-F238E27FC236}">
                <a16:creationId xmlns:a16="http://schemas.microsoft.com/office/drawing/2014/main" id="{00A029C2-402E-4D41-86FF-1C7E65E576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743449" y="3546506"/>
            <a:ext cx="796893" cy="796893"/>
          </a:xfrm>
          <a:prstGeom prst="rect">
            <a:avLst/>
          </a:prstGeom>
        </p:spPr>
      </p:pic>
      <p:pic>
        <p:nvPicPr>
          <p:cNvPr id="19" name="Elemento grafico 18" descr="Chiudi">
            <a:extLst>
              <a:ext uri="{FF2B5EF4-FFF2-40B4-BE49-F238E27FC236}">
                <a16:creationId xmlns:a16="http://schemas.microsoft.com/office/drawing/2014/main" id="{D17498C9-719A-E74F-8965-E250040D9B9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47857" y="342900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6939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264C35-DF65-4F30-9CF0-F65AA42CF5AD}"/>
              </a:ext>
            </a:extLst>
          </p:cNvPr>
          <p:cNvSpPr txBox="1"/>
          <p:nvPr/>
        </p:nvSpPr>
        <p:spPr>
          <a:xfrm>
            <a:off x="1076689" y="1511271"/>
            <a:ext cx="10016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L’immagine tagliata viene immessa nella rete neurale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preaddestrata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  <a:p>
            <a:pPr algn="ctr"/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E27BA-63F9-4128-9251-0966C8594F37}"/>
              </a:ext>
            </a:extLst>
          </p:cNvPr>
          <p:cNvSpPr txBox="1"/>
          <p:nvPr/>
        </p:nvSpPr>
        <p:spPr>
          <a:xfrm>
            <a:off x="1069468" y="4208401"/>
            <a:ext cx="10016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Viene utilizzata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MobileNet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v2, privata dell’ultimo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layer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e receduta dalla corretta normalizzazione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Addestrata su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ImageNet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1280 filtri/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FEATURE EXTRACTION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pic>
        <p:nvPicPr>
          <p:cNvPr id="13" name="Immagine 12" descr="Immagine che contiene computer, largo, parcheggio, camion&#10;&#10;Descrizione generata automaticamente">
            <a:extLst>
              <a:ext uri="{FF2B5EF4-FFF2-40B4-BE49-F238E27FC236}">
                <a16:creationId xmlns:a16="http://schemas.microsoft.com/office/drawing/2014/main" id="{B02A83A8-3AC7-184D-8A7C-40E892610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8" b="56333"/>
          <a:stretch/>
        </p:blipFill>
        <p:spPr>
          <a:xfrm>
            <a:off x="1055028" y="2450692"/>
            <a:ext cx="10031278" cy="152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95678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A1264C35-DF65-4F30-9CF0-F65AA42CF5AD}"/>
              </a:ext>
            </a:extLst>
          </p:cNvPr>
          <p:cNvSpPr txBox="1"/>
          <p:nvPr/>
        </p:nvSpPr>
        <p:spPr>
          <a:xfrm>
            <a:off x="1076689" y="1511271"/>
            <a:ext cx="10016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L’immagine tagliata viene immessa nella rete neurale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preaddestrata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  <a:p>
            <a:pPr algn="ctr"/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E27BA-63F9-4128-9251-0966C8594F37}"/>
              </a:ext>
            </a:extLst>
          </p:cNvPr>
          <p:cNvSpPr txBox="1"/>
          <p:nvPr/>
        </p:nvSpPr>
        <p:spPr>
          <a:xfrm>
            <a:off x="1069468" y="4208401"/>
            <a:ext cx="10016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Viene utilizzata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MobileNet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v2, privata dell’ultimo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layer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e receduta dalla corretta normalizzazione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Addestrata su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ImageNet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1280 filtri/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features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FEATURE EXTRACTION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pic>
        <p:nvPicPr>
          <p:cNvPr id="13" name="Immagine 12" descr="Immagine che contiene computer, largo, parcheggio, camion&#10;&#10;Descrizione generata automaticamente">
            <a:extLst>
              <a:ext uri="{FF2B5EF4-FFF2-40B4-BE49-F238E27FC236}">
                <a16:creationId xmlns:a16="http://schemas.microsoft.com/office/drawing/2014/main" id="{B02A83A8-3AC7-184D-8A7C-40E892610CE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08" b="56333"/>
          <a:stretch/>
        </p:blipFill>
        <p:spPr>
          <a:xfrm>
            <a:off x="1055028" y="2450692"/>
            <a:ext cx="10031278" cy="152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019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7581" y="1588803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Face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detection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and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cropping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7581" y="2251821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 startAt="2"/>
            </a:pPr>
            <a:r>
              <a:rPr lang="it-IT" sz="3200" dirty="0">
                <a:solidFill>
                  <a:srgbClr val="1C3A47"/>
                </a:solidFill>
                <a:latin typeface="Futura Md BT" panose="020B0602020204020303" pitchFamily="34" charset="0"/>
              </a:rPr>
              <a:t>Uso dell’output dell’ultimo </a:t>
            </a:r>
            <a:r>
              <a:rPr lang="it-IT" sz="3200" dirty="0" err="1">
                <a:solidFill>
                  <a:srgbClr val="1C3A47"/>
                </a:solidFill>
                <a:latin typeface="Futura Md BT" panose="020B0602020204020303" pitchFamily="34" charset="0"/>
              </a:rPr>
              <a:t>layer</a:t>
            </a:r>
            <a:r>
              <a:rPr lang="it-IT" sz="3200" dirty="0">
                <a:solidFill>
                  <a:srgbClr val="1C3A47"/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rgbClr val="1C3A47"/>
                </a:solidFill>
                <a:latin typeface="Futura Md BT" panose="020B0602020204020303" pitchFamily="34" charset="0"/>
              </a:rPr>
              <a:t>convoluzionale</a:t>
            </a:r>
            <a:r>
              <a:rPr lang="it-IT" sz="3200" dirty="0">
                <a:solidFill>
                  <a:srgbClr val="1C3A47"/>
                </a:solidFill>
                <a:latin typeface="Futura Md BT" panose="020B0602020204020303" pitchFamily="34" charset="0"/>
              </a:rPr>
              <a:t> di Mobile Net v2 come </a:t>
            </a:r>
            <a:r>
              <a:rPr lang="it-IT" sz="3200" dirty="0" err="1">
                <a:solidFill>
                  <a:srgbClr val="1C3A47"/>
                </a:solidFill>
                <a:latin typeface="Futura Md BT" panose="020B0602020204020303" pitchFamily="34" charset="0"/>
              </a:rPr>
              <a:t>features</a:t>
            </a:r>
            <a:endParaRPr lang="it-IT" sz="3200" dirty="0">
              <a:solidFill>
                <a:srgbClr val="1C3A47"/>
              </a:solidFill>
              <a:latin typeface="Futura Md BT" panose="020B06020202040203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E27BA-63F9-4128-9251-0966C8594F37}"/>
              </a:ext>
            </a:extLst>
          </p:cNvPr>
          <p:cNvSpPr txBox="1"/>
          <p:nvPr/>
        </p:nvSpPr>
        <p:spPr>
          <a:xfrm>
            <a:off x="1087581" y="3621404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Ogni immagine di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query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viene sottoposta allo stesso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preprocessing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FEATURE EXTRACTION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</p:spTree>
    <p:extLst>
      <p:ext uri="{BB962C8B-B14F-4D97-AF65-F5344CB8AC3E}">
        <p14:creationId xmlns:p14="http://schemas.microsoft.com/office/powerpoint/2010/main" val="15424172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7581" y="1588803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Face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detection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and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cropping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7581" y="2251821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 startAt="2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Uso dell’output dell’ultimo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layer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convoluzionale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di Mobile Net v2 come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features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E27BA-63F9-4128-9251-0966C8594F37}"/>
              </a:ext>
            </a:extLst>
          </p:cNvPr>
          <p:cNvSpPr txBox="1"/>
          <p:nvPr/>
        </p:nvSpPr>
        <p:spPr>
          <a:xfrm>
            <a:off x="1087581" y="3621404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Ogni immagine di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query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viene sottoposta allo stesso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preprocessing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FEATURE EXTRACTION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</p:spTree>
    <p:extLst>
      <p:ext uri="{BB962C8B-B14F-4D97-AF65-F5344CB8AC3E}">
        <p14:creationId xmlns:p14="http://schemas.microsoft.com/office/powerpoint/2010/main" val="23173966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7581" y="1588803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Face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detection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and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cropping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7581" y="2251821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 startAt="2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Uso dell’output dell’ultimo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layer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convoluzionale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di Mobile Net v2 come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5E9E27BA-63F9-4128-9251-0966C8594F37}"/>
              </a:ext>
            </a:extLst>
          </p:cNvPr>
          <p:cNvSpPr txBox="1"/>
          <p:nvPr/>
        </p:nvSpPr>
        <p:spPr>
          <a:xfrm>
            <a:off x="1087581" y="3621404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Ogni immagine di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query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viene sottoposta allo stesso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preprocessing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FEATURE EXTRACTION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</p:spTree>
    <p:extLst>
      <p:ext uri="{BB962C8B-B14F-4D97-AF65-F5344CB8AC3E}">
        <p14:creationId xmlns:p14="http://schemas.microsoft.com/office/powerpoint/2010/main" val="1983890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698067"/>
            <a:ext cx="100168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Una volta costruito il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db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di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features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ed estratta la rappresentazione della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query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, è necessario un algoritmo che sappia trovare i 10 risultati più simili in modo rapido</a:t>
            </a:r>
          </a:p>
          <a:p>
            <a:pPr marL="571500" indent="-571500">
              <a:buFont typeface="+mj-lt"/>
              <a:buAutoNum type="romanLcPeriod"/>
            </a:pP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3909" y="3969736"/>
            <a:ext cx="10016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 startAt="2"/>
            </a:pP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KDTree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vs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BallTree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: viene preferito il secondo. Più efficiente sopra le 100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(1280 nel nostro caso) e compatibile con la metrica «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weighted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Minkowski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» (necessaria per il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QuickLook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COSTRUZIONE DELL’INDICE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</p:spTree>
    <p:extLst>
      <p:ext uri="{BB962C8B-B14F-4D97-AF65-F5344CB8AC3E}">
        <p14:creationId xmlns:p14="http://schemas.microsoft.com/office/powerpoint/2010/main" val="32535786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698067"/>
            <a:ext cx="1001683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Una volta costruito il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db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di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ed estratta la rappresentazione della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query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, è necessario un algoritmo che sappia trovare i 10 risultati più simili in modo rapido</a:t>
            </a:r>
          </a:p>
          <a:p>
            <a:pPr marL="571500" indent="-571500">
              <a:buFont typeface="+mj-lt"/>
              <a:buAutoNum type="romanLcPeriod"/>
            </a:pP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3909" y="3969736"/>
            <a:ext cx="10016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+mj-lt"/>
              <a:buAutoNum type="romanLcPeriod" startAt="2"/>
            </a:pP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KDTree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vs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BallTree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: viene preferito il secondo. Più efficiente sopra le 100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features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(1280 nel nostro caso) e compatibile con la metrica «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weighted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Minkowski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» (necessaria per il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QuickLook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COSTRUZIONE DELL’INDICE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</p:spTree>
    <p:extLst>
      <p:ext uri="{BB962C8B-B14F-4D97-AF65-F5344CB8AC3E}">
        <p14:creationId xmlns:p14="http://schemas.microsoft.com/office/powerpoint/2010/main" val="23578207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526988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Implementazione in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Python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, usando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NumPy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e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SciPy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3909" y="2709162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La distanza tra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è la </a:t>
            </a:r>
            <a:r>
              <a:rPr lang="it-IT" sz="3200" i="1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supremum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. Non sono presenti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tag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testuali.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QUICKLOOK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049FAA-1BDD-3740-95DB-48EC61E624A4}"/>
              </a:ext>
            </a:extLst>
          </p:cNvPr>
          <p:cNvSpPr txBox="1"/>
          <p:nvPr/>
        </p:nvSpPr>
        <p:spPr>
          <a:xfrm>
            <a:off x="1083909" y="3891336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Ad ogni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è associato un peso, che viene determinato nella fase di addestramento.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F946ED6-16B6-654B-AC09-098758F79566}"/>
              </a:ext>
            </a:extLst>
          </p:cNvPr>
          <p:cNvSpPr txBox="1"/>
          <p:nvPr/>
        </p:nvSpPr>
        <p:spPr>
          <a:xfrm>
            <a:off x="1083909" y="5073510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Implementazione offline: il meccanismo di feedback è esplicito</a:t>
            </a:r>
          </a:p>
        </p:txBody>
      </p:sp>
    </p:spTree>
    <p:extLst>
      <p:ext uri="{BB962C8B-B14F-4D97-AF65-F5344CB8AC3E}">
        <p14:creationId xmlns:p14="http://schemas.microsoft.com/office/powerpoint/2010/main" val="2972151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526988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Implementazione in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Python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, usando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NumPy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SciPy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3909" y="2709162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La distanza tra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features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è la </a:t>
            </a:r>
            <a:r>
              <a:rPr lang="it-IT" sz="3200" i="1" dirty="0" err="1">
                <a:solidFill>
                  <a:schemeClr val="bg1"/>
                </a:solidFill>
                <a:latin typeface="Futura Md BT" panose="020B0602020204020303" pitchFamily="34" charset="0"/>
              </a:rPr>
              <a:t>supremum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. Non sono presenti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tag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testuali.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QUICKLOOK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049FAA-1BDD-3740-95DB-48EC61E624A4}"/>
              </a:ext>
            </a:extLst>
          </p:cNvPr>
          <p:cNvSpPr txBox="1"/>
          <p:nvPr/>
        </p:nvSpPr>
        <p:spPr>
          <a:xfrm>
            <a:off x="1083909" y="3891336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Ad ogni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è associato un peso, che viene determinato nella fase di addestramento.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F946ED6-16B6-654B-AC09-098758F79566}"/>
              </a:ext>
            </a:extLst>
          </p:cNvPr>
          <p:cNvSpPr txBox="1"/>
          <p:nvPr/>
        </p:nvSpPr>
        <p:spPr>
          <a:xfrm>
            <a:off x="1083909" y="5073510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Implementazione offline: il meccanismo di feedback è esplicito</a:t>
            </a:r>
          </a:p>
        </p:txBody>
      </p:sp>
    </p:spTree>
    <p:extLst>
      <p:ext uri="{BB962C8B-B14F-4D97-AF65-F5344CB8AC3E}">
        <p14:creationId xmlns:p14="http://schemas.microsoft.com/office/powerpoint/2010/main" val="12159661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magine 22" descr="Immagine che contiene persona, uomo, interni, posando&#10;&#10;Descrizione generata automaticamente">
            <a:extLst>
              <a:ext uri="{FF2B5EF4-FFF2-40B4-BE49-F238E27FC236}">
                <a16:creationId xmlns:a16="http://schemas.microsoft.com/office/drawing/2014/main" id="{E3AB3B80-1A75-4DF6-B2B3-BAABA7F376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35" y="793873"/>
            <a:ext cx="2465291" cy="1848968"/>
          </a:xfrm>
          <a:prstGeom prst="rect">
            <a:avLst/>
          </a:prstGeom>
        </p:spPr>
      </p:pic>
      <p:pic>
        <p:nvPicPr>
          <p:cNvPr id="26" name="Immagine 25" descr="Immagine che contiene persona, uomo, interni, posando&#10;&#10;Descrizione generata automaticamente">
            <a:extLst>
              <a:ext uri="{FF2B5EF4-FFF2-40B4-BE49-F238E27FC236}">
                <a16:creationId xmlns:a16="http://schemas.microsoft.com/office/drawing/2014/main" id="{D8B62309-5A54-432F-8299-9FA714B1C7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6" t="35221" r="33882" b="32310"/>
          <a:stretch/>
        </p:blipFill>
        <p:spPr>
          <a:xfrm>
            <a:off x="2408448" y="1445824"/>
            <a:ext cx="600347" cy="600347"/>
          </a:xfrm>
          <a:prstGeom prst="rect">
            <a:avLst/>
          </a:prstGeom>
        </p:spPr>
      </p:pic>
      <p:pic>
        <p:nvPicPr>
          <p:cNvPr id="28" name="Immagine 27" descr="Immagine che contiene persona, interni, uomo, facciata&#10;&#10;Descrizione generata automaticamente">
            <a:extLst>
              <a:ext uri="{FF2B5EF4-FFF2-40B4-BE49-F238E27FC236}">
                <a16:creationId xmlns:a16="http://schemas.microsoft.com/office/drawing/2014/main" id="{BBBA5DAB-EA9A-4A44-8D2F-7DE3F14A70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379235" y="2743645"/>
            <a:ext cx="2465290" cy="1848969"/>
          </a:xfrm>
          <a:prstGeom prst="rect">
            <a:avLst/>
          </a:prstGeom>
        </p:spPr>
      </p:pic>
      <p:pic>
        <p:nvPicPr>
          <p:cNvPr id="30" name="Immagine 29" descr="Immagine che contiene persona, interni, uomo, facciata&#10;&#10;Descrizione generata automaticamente">
            <a:extLst>
              <a:ext uri="{FF2B5EF4-FFF2-40B4-BE49-F238E27FC236}">
                <a16:creationId xmlns:a16="http://schemas.microsoft.com/office/drawing/2014/main" id="{B2AEDAF9-9447-4AAC-B661-7F5BC705027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24009" r="36439" b="33655"/>
          <a:stretch/>
        </p:blipFill>
        <p:spPr>
          <a:xfrm>
            <a:off x="2273511" y="3187580"/>
            <a:ext cx="782775" cy="782775"/>
          </a:xfrm>
          <a:prstGeom prst="rect">
            <a:avLst/>
          </a:prstGeom>
        </p:spPr>
      </p:pic>
      <p:pic>
        <p:nvPicPr>
          <p:cNvPr id="34" name="Immagine 33" descr="Immagine che contiene persona, uomo, interni, maglietta&#10;&#10;Descrizione generata automaticamente">
            <a:extLst>
              <a:ext uri="{FF2B5EF4-FFF2-40B4-BE49-F238E27FC236}">
                <a16:creationId xmlns:a16="http://schemas.microsoft.com/office/drawing/2014/main" id="{1E0035DB-944A-4B9B-8FDE-2A955B80518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379235" y="4696735"/>
            <a:ext cx="2465290" cy="1848968"/>
          </a:xfrm>
          <a:prstGeom prst="rect">
            <a:avLst/>
          </a:prstGeom>
        </p:spPr>
      </p:pic>
      <p:pic>
        <p:nvPicPr>
          <p:cNvPr id="36" name="Immagine 35" descr="Immagine che contiene persona, uomo, interni, maglietta&#10;&#10;Descrizione generata automaticamente">
            <a:extLst>
              <a:ext uri="{FF2B5EF4-FFF2-40B4-BE49-F238E27FC236}">
                <a16:creationId xmlns:a16="http://schemas.microsoft.com/office/drawing/2014/main" id="{FDA81F98-74A8-412B-A6FB-ADE894ADFA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5" t="27156" r="37753" b="33654"/>
          <a:stretch/>
        </p:blipFill>
        <p:spPr>
          <a:xfrm>
            <a:off x="2286312" y="5198844"/>
            <a:ext cx="728164" cy="724600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394071E5-59E5-4621-900D-D82978D4DDE9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TEAM</a:t>
            </a:r>
          </a:p>
        </p:txBody>
      </p:sp>
      <p:sp>
        <p:nvSpPr>
          <p:cNvPr id="41" name="Rettangolo 40">
            <a:extLst>
              <a:ext uri="{FF2B5EF4-FFF2-40B4-BE49-F238E27FC236}">
                <a16:creationId xmlns:a16="http://schemas.microsoft.com/office/drawing/2014/main" id="{E70F2A73-9347-4BD4-990A-6788148CA1D7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42" name="Rectangle 2">
            <a:extLst>
              <a:ext uri="{FF2B5EF4-FFF2-40B4-BE49-F238E27FC236}">
                <a16:creationId xmlns:a16="http://schemas.microsoft.com/office/drawing/2014/main" id="{58503434-1384-4CB2-A07F-2D73C21DEE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43" name="Immagine 42">
            <a:extLst>
              <a:ext uri="{FF2B5EF4-FFF2-40B4-BE49-F238E27FC236}">
                <a16:creationId xmlns:a16="http://schemas.microsoft.com/office/drawing/2014/main" id="{CFF2E8D9-9E07-4512-BF6F-BA93126238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44" name="Rettangolo 43">
            <a:extLst>
              <a:ext uri="{FF2B5EF4-FFF2-40B4-BE49-F238E27FC236}">
                <a16:creationId xmlns:a16="http://schemas.microsoft.com/office/drawing/2014/main" id="{075FBECD-DD58-4586-9589-E29D1D245CAC}"/>
              </a:ext>
            </a:extLst>
          </p:cNvPr>
          <p:cNvSpPr/>
          <p:nvPr/>
        </p:nvSpPr>
        <p:spPr>
          <a:xfrm>
            <a:off x="1045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3</a:t>
            </a:r>
          </a:p>
        </p:txBody>
      </p:sp>
      <p:sp>
        <p:nvSpPr>
          <p:cNvPr id="48" name="CasellaDiTesto 47">
            <a:extLst>
              <a:ext uri="{FF2B5EF4-FFF2-40B4-BE49-F238E27FC236}">
                <a16:creationId xmlns:a16="http://schemas.microsoft.com/office/drawing/2014/main" id="{9E306894-490B-4ADB-B3B5-5813E37C4E77}"/>
              </a:ext>
            </a:extLst>
          </p:cNvPr>
          <p:cNvSpPr txBox="1"/>
          <p:nvPr/>
        </p:nvSpPr>
        <p:spPr>
          <a:xfrm>
            <a:off x="4212699" y="9101085"/>
            <a:ext cx="37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</a:rPr>
              <a:t>Alessandro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FC6FD1D-DE4F-474A-8E48-7FFE912F4865}"/>
              </a:ext>
            </a:extLst>
          </p:cNvPr>
          <p:cNvSpPr txBox="1"/>
          <p:nvPr/>
        </p:nvSpPr>
        <p:spPr>
          <a:xfrm>
            <a:off x="8150907" y="9101085"/>
            <a:ext cx="37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</a:rPr>
              <a:t>Davide</a:t>
            </a:r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7FDA4850-07AF-4CBC-9C16-44B5C6017DBE}"/>
              </a:ext>
            </a:extLst>
          </p:cNvPr>
          <p:cNvSpPr txBox="1"/>
          <p:nvPr/>
        </p:nvSpPr>
        <p:spPr>
          <a:xfrm>
            <a:off x="273212" y="9098100"/>
            <a:ext cx="37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Fabrice</a:t>
            </a:r>
            <a:endParaRPr lang="it-IT" sz="24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60" name="CasellaDiTesto 59">
            <a:extLst>
              <a:ext uri="{FF2B5EF4-FFF2-40B4-BE49-F238E27FC236}">
                <a16:creationId xmlns:a16="http://schemas.microsoft.com/office/drawing/2014/main" id="{2D92898C-0155-488F-8A49-DEF5AFB80CDB}"/>
              </a:ext>
            </a:extLst>
          </p:cNvPr>
          <p:cNvSpPr txBox="1"/>
          <p:nvPr/>
        </p:nvSpPr>
        <p:spPr>
          <a:xfrm>
            <a:off x="14373234" y="1619674"/>
            <a:ext cx="443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  <a:t>Processing di segnali mono-dimensionali</a:t>
            </a:r>
          </a:p>
        </p:txBody>
      </p:sp>
      <p:sp>
        <p:nvSpPr>
          <p:cNvPr id="61" name="CasellaDiTesto 60">
            <a:extLst>
              <a:ext uri="{FF2B5EF4-FFF2-40B4-BE49-F238E27FC236}">
                <a16:creationId xmlns:a16="http://schemas.microsoft.com/office/drawing/2014/main" id="{068C0086-B424-4B28-924B-AD28778F6BF5}"/>
              </a:ext>
            </a:extLst>
          </p:cNvPr>
          <p:cNvSpPr txBox="1"/>
          <p:nvPr/>
        </p:nvSpPr>
        <p:spPr>
          <a:xfrm>
            <a:off x="14373234" y="3403199"/>
            <a:ext cx="443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  <a:t>Processing di segnali </a:t>
            </a:r>
            <a:br>
              <a:rPr lang="it-IT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</a:br>
            <a:r>
              <a:rPr lang="it-IT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  <a:t>bi-dimensionali</a:t>
            </a:r>
          </a:p>
        </p:txBody>
      </p:sp>
      <p:sp>
        <p:nvSpPr>
          <p:cNvPr id="62" name="CasellaDiTesto 61">
            <a:extLst>
              <a:ext uri="{FF2B5EF4-FFF2-40B4-BE49-F238E27FC236}">
                <a16:creationId xmlns:a16="http://schemas.microsoft.com/office/drawing/2014/main" id="{F6CC1904-69FB-4F32-9617-63EF047DDF35}"/>
              </a:ext>
            </a:extLst>
          </p:cNvPr>
          <p:cNvSpPr txBox="1"/>
          <p:nvPr/>
        </p:nvSpPr>
        <p:spPr>
          <a:xfrm>
            <a:off x="14373234" y="5363708"/>
            <a:ext cx="443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  <a:t>Image </a:t>
            </a:r>
            <a:r>
              <a:rPr lang="it-IT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  <a:t>Retrieval</a:t>
            </a:r>
            <a:endParaRPr lang="it-IT" sz="2800" dirty="0">
              <a:solidFill>
                <a:schemeClr val="accent5">
                  <a:lumMod val="20000"/>
                  <a:lumOff val="80000"/>
                </a:schemeClr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295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526988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Implementazione in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Python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, usando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NumPy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SciPy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3909" y="2709162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La distanza tra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è la </a:t>
            </a:r>
            <a:r>
              <a:rPr lang="it-IT" sz="3200" i="1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supremum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. Non sono presenti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tag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testuali.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QUICKLOOK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049FAA-1BDD-3740-95DB-48EC61E624A4}"/>
              </a:ext>
            </a:extLst>
          </p:cNvPr>
          <p:cNvSpPr txBox="1"/>
          <p:nvPr/>
        </p:nvSpPr>
        <p:spPr>
          <a:xfrm>
            <a:off x="1083909" y="3891336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Ad ogni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è associato un peso, che viene determinato nella fase di addestramento.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F946ED6-16B6-654B-AC09-098758F79566}"/>
              </a:ext>
            </a:extLst>
          </p:cNvPr>
          <p:cNvSpPr txBox="1"/>
          <p:nvPr/>
        </p:nvSpPr>
        <p:spPr>
          <a:xfrm>
            <a:off x="1083909" y="5073510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Implementazione offline: il meccanismo di feedback è esplicito</a:t>
            </a:r>
          </a:p>
        </p:txBody>
      </p:sp>
    </p:spTree>
    <p:extLst>
      <p:ext uri="{BB962C8B-B14F-4D97-AF65-F5344CB8AC3E}">
        <p14:creationId xmlns:p14="http://schemas.microsoft.com/office/powerpoint/2010/main" val="1990981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526988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Implementazione in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Python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, usando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NumPy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SciPy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0A9C8966-22DC-467C-B7AA-B8879714F19C}"/>
              </a:ext>
            </a:extLst>
          </p:cNvPr>
          <p:cNvSpPr txBox="1"/>
          <p:nvPr/>
        </p:nvSpPr>
        <p:spPr>
          <a:xfrm>
            <a:off x="1083909" y="2709162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La distanza tra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features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è la </a:t>
            </a:r>
            <a:r>
              <a:rPr lang="it-IT" sz="3200" i="1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supremum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. Non sono presenti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tag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testuali.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QUICKLOOK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D5049FAA-1BDD-3740-95DB-48EC61E624A4}"/>
              </a:ext>
            </a:extLst>
          </p:cNvPr>
          <p:cNvSpPr txBox="1"/>
          <p:nvPr/>
        </p:nvSpPr>
        <p:spPr>
          <a:xfrm>
            <a:off x="1083909" y="3891336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Ad ogni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è associato un peso, che viene determinato nella fase di addestramento.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FF946ED6-16B6-654B-AC09-098758F79566}"/>
              </a:ext>
            </a:extLst>
          </p:cNvPr>
          <p:cNvSpPr txBox="1"/>
          <p:nvPr/>
        </p:nvSpPr>
        <p:spPr>
          <a:xfrm>
            <a:off x="1083909" y="5073510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Implementazione offline: il meccanismo di feedback è esplicito</a:t>
            </a:r>
          </a:p>
        </p:txBody>
      </p:sp>
    </p:spTree>
    <p:extLst>
      <p:ext uri="{BB962C8B-B14F-4D97-AF65-F5344CB8AC3E}">
        <p14:creationId xmlns:p14="http://schemas.microsoft.com/office/powerpoint/2010/main" val="35670006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526988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Possibilità di migliorare significativamente la qualità dei risultati (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precision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)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QUICKLOOK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</p:spTree>
    <p:extLst>
      <p:ext uri="{BB962C8B-B14F-4D97-AF65-F5344CB8AC3E}">
        <p14:creationId xmlns:p14="http://schemas.microsoft.com/office/powerpoint/2010/main" val="34148271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526988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È stato costruito un sistema funzionante di image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retrieval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CONCLUSIONI III PARTE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09A34DF-8B70-2D4D-B4DE-BC3B8BDF4782}"/>
              </a:ext>
            </a:extLst>
          </p:cNvPr>
          <p:cNvSpPr txBox="1"/>
          <p:nvPr/>
        </p:nvSpPr>
        <p:spPr>
          <a:xfrm>
            <a:off x="1077778" y="2831340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La versione con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QuickLook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permette di selezionare risultati rilevanti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2EC1A4-00CD-E340-835F-A7C5D2C28C85}"/>
              </a:ext>
            </a:extLst>
          </p:cNvPr>
          <p:cNvSpPr txBox="1"/>
          <p:nvPr/>
        </p:nvSpPr>
        <p:spPr>
          <a:xfrm>
            <a:off x="1087581" y="4135692"/>
            <a:ext cx="10016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L’architettura software utilizzata permette una grande modularità: possibilità di introdurre nuove componenti di face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detection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e/o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extraction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33209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526988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È stato costruito un sistema funzionante di image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retrieval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CONCLUSIONI III PARTE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09A34DF-8B70-2D4D-B4DE-BC3B8BDF4782}"/>
              </a:ext>
            </a:extLst>
          </p:cNvPr>
          <p:cNvSpPr txBox="1"/>
          <p:nvPr/>
        </p:nvSpPr>
        <p:spPr>
          <a:xfrm>
            <a:off x="1077778" y="2831340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La versione con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QuickLook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permette di selezionare risultati rilevanti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2EC1A4-00CD-E340-835F-A7C5D2C28C85}"/>
              </a:ext>
            </a:extLst>
          </p:cNvPr>
          <p:cNvSpPr txBox="1"/>
          <p:nvPr/>
        </p:nvSpPr>
        <p:spPr>
          <a:xfrm>
            <a:off x="1087581" y="4135692"/>
            <a:ext cx="10016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L’architettura software utilizzata permette una grande modularità: possibilità di introdurre nuove componenti di face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detection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e/o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extraction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46480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526988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È stato costruito un sistema funzionante di image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retrieval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CONCLUSIONI III PARTE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09A34DF-8B70-2D4D-B4DE-BC3B8BDF4782}"/>
              </a:ext>
            </a:extLst>
          </p:cNvPr>
          <p:cNvSpPr txBox="1"/>
          <p:nvPr/>
        </p:nvSpPr>
        <p:spPr>
          <a:xfrm>
            <a:off x="1077778" y="2831340"/>
            <a:ext cx="100168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La versione con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QuickLook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permette di selezionare risultati rilevanti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2EC1A4-00CD-E340-835F-A7C5D2C28C85}"/>
              </a:ext>
            </a:extLst>
          </p:cNvPr>
          <p:cNvSpPr txBox="1"/>
          <p:nvPr/>
        </p:nvSpPr>
        <p:spPr>
          <a:xfrm>
            <a:off x="1087581" y="4135692"/>
            <a:ext cx="10016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L’architettura software utilizzata permette una grande modularità: possibilità di introdurre nuove componenti di face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detection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e/o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extraction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485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526988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Nuovi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extractor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: e.g.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VGGFace</a:t>
            </a:r>
            <a:endParaRPr lang="it-IT" sz="32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SVILUPPI FUTURI III PARTE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09A34DF-8B70-2D4D-B4DE-BC3B8BDF4782}"/>
              </a:ext>
            </a:extLst>
          </p:cNvPr>
          <p:cNvSpPr txBox="1"/>
          <p:nvPr/>
        </p:nvSpPr>
        <p:spPr>
          <a:xfrm>
            <a:off x="1083909" y="2146088"/>
            <a:ext cx="10016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Costruzione di un’unica rappresentazione per ogni celebrità (media ?). La ricerca avverrebbe in due passaggi. Miglioramento di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precision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e riduzione del ricerca.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2EC1A4-00CD-E340-835F-A7C5D2C28C85}"/>
              </a:ext>
            </a:extLst>
          </p:cNvPr>
          <p:cNvSpPr txBox="1"/>
          <p:nvPr/>
        </p:nvSpPr>
        <p:spPr>
          <a:xfrm>
            <a:off x="1087581" y="4135692"/>
            <a:ext cx="10016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Superamento del feedback esplicito: split del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dataset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in parte iniziale e training, utilizzo della seconda per apprendere i pesi migliori.</a:t>
            </a:r>
          </a:p>
        </p:txBody>
      </p:sp>
    </p:spTree>
    <p:extLst>
      <p:ext uri="{BB962C8B-B14F-4D97-AF65-F5344CB8AC3E}">
        <p14:creationId xmlns:p14="http://schemas.microsoft.com/office/powerpoint/2010/main" val="689528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526988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Nuovi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extractor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: e.g.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VGGFace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SVILUPPI FUTURI III PARTE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09A34DF-8B70-2D4D-B4DE-BC3B8BDF4782}"/>
              </a:ext>
            </a:extLst>
          </p:cNvPr>
          <p:cNvSpPr txBox="1"/>
          <p:nvPr/>
        </p:nvSpPr>
        <p:spPr>
          <a:xfrm>
            <a:off x="1083909" y="2146088"/>
            <a:ext cx="10016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Costruzione di un’unica rappresentazione per ogni celebrità (media ?). La ricerca avverrebbe in due passaggi. Miglioramento di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precision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e riduzione del ricerca.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2EC1A4-00CD-E340-835F-A7C5D2C28C85}"/>
              </a:ext>
            </a:extLst>
          </p:cNvPr>
          <p:cNvSpPr txBox="1"/>
          <p:nvPr/>
        </p:nvSpPr>
        <p:spPr>
          <a:xfrm>
            <a:off x="1087581" y="4135692"/>
            <a:ext cx="10016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Superamento del feedback esplicito: split del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dataset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in parte iniziale e training, utilizzo della seconda per apprendere i pesi migliori.</a:t>
            </a:r>
          </a:p>
        </p:txBody>
      </p:sp>
    </p:spTree>
    <p:extLst>
      <p:ext uri="{BB962C8B-B14F-4D97-AF65-F5344CB8AC3E}">
        <p14:creationId xmlns:p14="http://schemas.microsoft.com/office/powerpoint/2010/main" val="4687698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sellaDiTesto 3">
            <a:extLst>
              <a:ext uri="{FF2B5EF4-FFF2-40B4-BE49-F238E27FC236}">
                <a16:creationId xmlns:a16="http://schemas.microsoft.com/office/drawing/2014/main" id="{24E18D2A-9098-43ED-9CB1-F108EAB9579D}"/>
              </a:ext>
            </a:extLst>
          </p:cNvPr>
          <p:cNvSpPr txBox="1"/>
          <p:nvPr/>
        </p:nvSpPr>
        <p:spPr>
          <a:xfrm>
            <a:off x="1083909" y="1526988"/>
            <a:ext cx="100168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Nuovi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feature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extractor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: e.g.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VGGFace</a:t>
            </a:r>
            <a:endParaRPr lang="it-IT" sz="3200" dirty="0">
              <a:solidFill>
                <a:schemeClr val="bg1">
                  <a:alpha val="1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9C75FB4-C914-40C8-B7F8-DFB1461F80E2}"/>
              </a:ext>
            </a:extLst>
          </p:cNvPr>
          <p:cNvSpPr txBox="1"/>
          <p:nvPr/>
        </p:nvSpPr>
        <p:spPr>
          <a:xfrm>
            <a:off x="2230624" y="587496"/>
            <a:ext cx="773075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SVILUPPI FUTURI III PARTE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4D9957B2-6CF4-44BB-BBE2-039F6A79F381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9D242C2D-3DEE-4D2B-93EB-CDAF562255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9962D73B-C2C3-4455-A8B6-4C1C465AAA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11" name="Rettangolo 10">
            <a:extLst>
              <a:ext uri="{FF2B5EF4-FFF2-40B4-BE49-F238E27FC236}">
                <a16:creationId xmlns:a16="http://schemas.microsoft.com/office/drawing/2014/main" id="{BE75A420-A71D-4829-8CD7-50FDC23B6ED9}"/>
              </a:ext>
            </a:extLst>
          </p:cNvPr>
          <p:cNvSpPr/>
          <p:nvPr/>
        </p:nvSpPr>
        <p:spPr>
          <a:xfrm>
            <a:off x="113694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2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809A34DF-8B70-2D4D-B4DE-BC3B8BDF4782}"/>
              </a:ext>
            </a:extLst>
          </p:cNvPr>
          <p:cNvSpPr txBox="1"/>
          <p:nvPr/>
        </p:nvSpPr>
        <p:spPr>
          <a:xfrm>
            <a:off x="1083909" y="2146088"/>
            <a:ext cx="10016838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Costruzione di un’unica rappresentazione per ogni celebrità (media ?). La ricerca avverrebbe in due passaggi. Miglioramento di </a:t>
            </a:r>
            <a:r>
              <a:rPr lang="it-IT" sz="3200" dirty="0" err="1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precision</a:t>
            </a:r>
            <a:r>
              <a:rPr lang="it-IT" sz="3200" dirty="0">
                <a:solidFill>
                  <a:schemeClr val="bg1">
                    <a:alpha val="10000"/>
                  </a:schemeClr>
                </a:solidFill>
                <a:latin typeface="Futura Md BT" panose="020B0602020204020303" pitchFamily="34" charset="0"/>
              </a:rPr>
              <a:t> e riduzione del ricerca.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DC2EC1A4-00CD-E340-835F-A7C5D2C28C85}"/>
              </a:ext>
            </a:extLst>
          </p:cNvPr>
          <p:cNvSpPr txBox="1"/>
          <p:nvPr/>
        </p:nvSpPr>
        <p:spPr>
          <a:xfrm>
            <a:off x="1087581" y="4135692"/>
            <a:ext cx="1001683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Superamento del feedback esplicito: split del </a:t>
            </a:r>
            <a:r>
              <a:rPr lang="it-IT" sz="3200" dirty="0" err="1">
                <a:solidFill>
                  <a:schemeClr val="bg1"/>
                </a:solidFill>
                <a:latin typeface="Futura Md BT" panose="020B0602020204020303" pitchFamily="34" charset="0"/>
              </a:rPr>
              <a:t>dataset</a:t>
            </a:r>
            <a:r>
              <a:rPr lang="it-IT" sz="3200" dirty="0">
                <a:solidFill>
                  <a:schemeClr val="bg1"/>
                </a:solidFill>
                <a:latin typeface="Futura Md BT" panose="020B0602020204020303" pitchFamily="34" charset="0"/>
              </a:rPr>
              <a:t> in parte iniziale e training, utilizzo della seconda per apprendere i pesi migliori.</a:t>
            </a:r>
          </a:p>
        </p:txBody>
      </p:sp>
    </p:spTree>
    <p:extLst>
      <p:ext uri="{BB962C8B-B14F-4D97-AF65-F5344CB8AC3E}">
        <p14:creationId xmlns:p14="http://schemas.microsoft.com/office/powerpoint/2010/main" val="28008545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9101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magine 19" descr="Immagine che contiene esterni, natura, fotografia, erba&#10;&#10;Descrizione generata automaticamente">
            <a:extLst>
              <a:ext uri="{FF2B5EF4-FFF2-40B4-BE49-F238E27FC236}">
                <a16:creationId xmlns:a16="http://schemas.microsoft.com/office/drawing/2014/main" id="{02009F7A-FDF9-427F-BAB9-BAA52D4ADA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82" b="21695"/>
          <a:stretch/>
        </p:blipFill>
        <p:spPr>
          <a:xfrm>
            <a:off x="0" y="0"/>
            <a:ext cx="12192000" cy="6934199"/>
          </a:xfrm>
          <a:prstGeom prst="rect">
            <a:avLst/>
          </a:prstGeom>
        </p:spPr>
      </p:pic>
      <p:sp>
        <p:nvSpPr>
          <p:cNvPr id="21" name="Rettangolo 20">
            <a:extLst>
              <a:ext uri="{FF2B5EF4-FFF2-40B4-BE49-F238E27FC236}">
                <a16:creationId xmlns:a16="http://schemas.microsoft.com/office/drawing/2014/main" id="{FCF61BE2-8189-47FD-98AB-F3AD672B0719}"/>
              </a:ext>
            </a:extLst>
          </p:cNvPr>
          <p:cNvSpPr/>
          <p:nvPr/>
        </p:nvSpPr>
        <p:spPr>
          <a:xfrm>
            <a:off x="0" y="0"/>
            <a:ext cx="12192000" cy="6934199"/>
          </a:xfrm>
          <a:prstGeom prst="rect">
            <a:avLst/>
          </a:prstGeom>
          <a:solidFill>
            <a:srgbClr val="060B14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4A1E8B00-34BB-4853-880F-1DB831DFC58C}"/>
              </a:ext>
            </a:extLst>
          </p:cNvPr>
          <p:cNvSpPr/>
          <p:nvPr/>
        </p:nvSpPr>
        <p:spPr>
          <a:xfrm>
            <a:off x="3393246" y="458235"/>
            <a:ext cx="5503033" cy="5359602"/>
          </a:xfrm>
          <a:prstGeom prst="rect">
            <a:avLst/>
          </a:prstGeom>
          <a:noFill/>
          <a:ln w="381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7" name="Immagine 26" descr="Immagine che contiene interni, donna, persona, fotografia&#10;&#10;Descrizione generata automaticamente">
            <a:extLst>
              <a:ext uri="{FF2B5EF4-FFF2-40B4-BE49-F238E27FC236}">
                <a16:creationId xmlns:a16="http://schemas.microsoft.com/office/drawing/2014/main" id="{865C576B-FD1B-4769-A863-7A88887E6C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98" y="446720"/>
            <a:ext cx="4950388" cy="8046145"/>
          </a:xfrm>
          <a:prstGeom prst="rect">
            <a:avLst/>
          </a:prstGeom>
        </p:spPr>
      </p:pic>
      <p:sp>
        <p:nvSpPr>
          <p:cNvPr id="4" name="Rettangolo 3">
            <a:extLst>
              <a:ext uri="{FF2B5EF4-FFF2-40B4-BE49-F238E27FC236}">
                <a16:creationId xmlns:a16="http://schemas.microsoft.com/office/drawing/2014/main" id="{7C52C66C-DA5E-4362-A080-C6E30DFC51DA}"/>
              </a:ext>
            </a:extLst>
          </p:cNvPr>
          <p:cNvSpPr/>
          <p:nvPr/>
        </p:nvSpPr>
        <p:spPr>
          <a:xfrm rot="21419119">
            <a:off x="4825636" y="2983214"/>
            <a:ext cx="2682421" cy="70103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28" name="Immagine 27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9AC05BF5-B32B-4C47-A943-A77738A3AC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60356">
            <a:off x="7416997" y="3725646"/>
            <a:ext cx="710511" cy="584871"/>
          </a:xfrm>
          <a:prstGeom prst="rect">
            <a:avLst/>
          </a:prstGeom>
        </p:spPr>
      </p:pic>
      <p:pic>
        <p:nvPicPr>
          <p:cNvPr id="30" name="Immagine 29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AB5B64BF-B9AF-410D-85F5-16A7CA1D15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483772">
            <a:off x="7490760" y="4393704"/>
            <a:ext cx="710511" cy="584871"/>
          </a:xfrm>
          <a:prstGeom prst="rect">
            <a:avLst/>
          </a:prstGeom>
        </p:spPr>
      </p:pic>
      <p:pic>
        <p:nvPicPr>
          <p:cNvPr id="32" name="Immagine 31" descr="Immagine che contiene orologio&#10;&#10;Descrizione generata automaticamente">
            <a:extLst>
              <a:ext uri="{FF2B5EF4-FFF2-40B4-BE49-F238E27FC236}">
                <a16:creationId xmlns:a16="http://schemas.microsoft.com/office/drawing/2014/main" id="{9C143BA3-9105-444F-B4DE-79E79FCFC9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3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436627">
            <a:off x="7808909" y="4074231"/>
            <a:ext cx="599552" cy="493533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5CD72954-F866-4A0F-A212-018CCD41CD0A}"/>
              </a:ext>
            </a:extLst>
          </p:cNvPr>
          <p:cNvSpPr/>
          <p:nvPr/>
        </p:nvSpPr>
        <p:spPr>
          <a:xfrm rot="21383708">
            <a:off x="5221726" y="3010563"/>
            <a:ext cx="19143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Futura Md BT" panose="020B0602020204020303" pitchFamily="34" charset="0"/>
                <a:ea typeface="PWChristmasfont" panose="02000603000000000000" pitchFamily="2" charset="0"/>
              </a:rPr>
              <a:t>GRAZIE!</a:t>
            </a:r>
            <a:endParaRPr lang="it-IT" sz="3600" b="1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81554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53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8230AAC8-DDF7-4F8B-93C5-06C29AB6F583}"/>
              </a:ext>
            </a:extLst>
          </p:cNvPr>
          <p:cNvSpPr txBox="1"/>
          <p:nvPr/>
        </p:nvSpPr>
        <p:spPr>
          <a:xfrm>
            <a:off x="6875154" y="1619674"/>
            <a:ext cx="443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  <a:t>Processing di segnali mono-dimensionali</a:t>
            </a:r>
          </a:p>
        </p:txBody>
      </p:sp>
      <p:pic>
        <p:nvPicPr>
          <p:cNvPr id="4" name="Immagine 3" descr="Immagine che contiene persona, uomo, interni, posando&#10;&#10;Descrizione generata automaticamente">
            <a:extLst>
              <a:ext uri="{FF2B5EF4-FFF2-40B4-BE49-F238E27FC236}">
                <a16:creationId xmlns:a16="http://schemas.microsoft.com/office/drawing/2014/main" id="{98AAA513-3F6B-446A-843F-104A616615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235" y="793873"/>
            <a:ext cx="2465290" cy="184896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727755A7-C715-4EB9-8615-F558EE661E14}"/>
              </a:ext>
            </a:extLst>
          </p:cNvPr>
          <p:cNvSpPr txBox="1"/>
          <p:nvPr/>
        </p:nvSpPr>
        <p:spPr>
          <a:xfrm>
            <a:off x="6875154" y="3403199"/>
            <a:ext cx="443865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  <a:t>Processing di segnali </a:t>
            </a:r>
            <a:br>
              <a:rPr lang="it-IT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</a:br>
            <a:r>
              <a:rPr lang="it-IT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  <a:t>bi-dimensionali</a:t>
            </a:r>
          </a:p>
        </p:txBody>
      </p:sp>
      <p:pic>
        <p:nvPicPr>
          <p:cNvPr id="14" name="Immagine 13" descr="Immagine che contiene persona, uomo, interni, maglietta&#10;&#10;Descrizione generata automaticamente">
            <a:extLst>
              <a:ext uri="{FF2B5EF4-FFF2-40B4-BE49-F238E27FC236}">
                <a16:creationId xmlns:a16="http://schemas.microsoft.com/office/drawing/2014/main" id="{7B79ABCD-A0BB-4E8D-9FD3-2660CEFAC3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379235" y="4700834"/>
            <a:ext cx="2465290" cy="1848968"/>
          </a:xfrm>
          <a:prstGeom prst="rect">
            <a:avLst/>
          </a:prstGeom>
        </p:spPr>
      </p:pic>
      <p:pic>
        <p:nvPicPr>
          <p:cNvPr id="29" name="Immagine 28" descr="Immagine che contiene persona, interni, uomo, facciata&#10;&#10;Descrizione generata automaticamente">
            <a:extLst>
              <a:ext uri="{FF2B5EF4-FFF2-40B4-BE49-F238E27FC236}">
                <a16:creationId xmlns:a16="http://schemas.microsoft.com/office/drawing/2014/main" id="{BE1D803E-6923-40EB-A85F-4378261CAF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1379235" y="2743645"/>
            <a:ext cx="2465290" cy="1848969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3654299A-AF04-48A7-BB94-DE00A6FBE44D}"/>
              </a:ext>
            </a:extLst>
          </p:cNvPr>
          <p:cNvSpPr txBox="1"/>
          <p:nvPr/>
        </p:nvSpPr>
        <p:spPr>
          <a:xfrm>
            <a:off x="6875154" y="5363708"/>
            <a:ext cx="44386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800" dirty="0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  <a:t>Image </a:t>
            </a:r>
            <a:r>
              <a:rPr lang="it-IT" sz="2800" dirty="0" err="1">
                <a:solidFill>
                  <a:schemeClr val="accent5">
                    <a:lumMod val="20000"/>
                    <a:lumOff val="80000"/>
                  </a:schemeClr>
                </a:solidFill>
                <a:latin typeface="Futura Md BT" panose="020B0602020204020303" pitchFamily="34" charset="0"/>
              </a:rPr>
              <a:t>Retrieval</a:t>
            </a:r>
            <a:endParaRPr lang="it-IT" sz="2800" dirty="0">
              <a:solidFill>
                <a:schemeClr val="accent5">
                  <a:lumMod val="20000"/>
                  <a:lumOff val="80000"/>
                </a:schemeClr>
              </a:solidFill>
              <a:latin typeface="Futura Md BT" panose="020B0602020204020303" pitchFamily="34" charset="0"/>
            </a:endParaRPr>
          </a:p>
        </p:txBody>
      </p:sp>
      <p:sp>
        <p:nvSpPr>
          <p:cNvPr id="18" name="Rettangolo 17">
            <a:extLst>
              <a:ext uri="{FF2B5EF4-FFF2-40B4-BE49-F238E27FC236}">
                <a16:creationId xmlns:a16="http://schemas.microsoft.com/office/drawing/2014/main" id="{AA3CC6C6-5CB2-47DB-9A82-5D1C8BBEE0CA}"/>
              </a:ext>
            </a:extLst>
          </p:cNvPr>
          <p:cNvSpPr/>
          <p:nvPr/>
        </p:nvSpPr>
        <p:spPr>
          <a:xfrm>
            <a:off x="2394257" y="1458283"/>
            <a:ext cx="634644" cy="63464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Rettangolo 18">
            <a:extLst>
              <a:ext uri="{FF2B5EF4-FFF2-40B4-BE49-F238E27FC236}">
                <a16:creationId xmlns:a16="http://schemas.microsoft.com/office/drawing/2014/main" id="{0192BE18-CD91-4875-892A-950BD9DA8FD7}"/>
              </a:ext>
            </a:extLst>
          </p:cNvPr>
          <p:cNvSpPr/>
          <p:nvPr/>
        </p:nvSpPr>
        <p:spPr>
          <a:xfrm>
            <a:off x="2235508" y="3202822"/>
            <a:ext cx="772798" cy="772798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ttangolo 19">
            <a:extLst>
              <a:ext uri="{FF2B5EF4-FFF2-40B4-BE49-F238E27FC236}">
                <a16:creationId xmlns:a16="http://schemas.microsoft.com/office/drawing/2014/main" id="{EBDB9390-071F-4881-8096-4349C3D4027F}"/>
              </a:ext>
            </a:extLst>
          </p:cNvPr>
          <p:cNvSpPr/>
          <p:nvPr/>
        </p:nvSpPr>
        <p:spPr>
          <a:xfrm>
            <a:off x="2269159" y="5214127"/>
            <a:ext cx="729733" cy="729733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26" name="Connettore diritto 25">
            <a:extLst>
              <a:ext uri="{FF2B5EF4-FFF2-40B4-BE49-F238E27FC236}">
                <a16:creationId xmlns:a16="http://schemas.microsoft.com/office/drawing/2014/main" id="{9067764D-79E7-4CA5-9A2C-7566A926C381}"/>
              </a:ext>
            </a:extLst>
          </p:cNvPr>
          <p:cNvCxnSpPr/>
          <p:nvPr/>
        </p:nvCxnSpPr>
        <p:spPr>
          <a:xfrm flipV="1">
            <a:off x="3028901" y="1378648"/>
            <a:ext cx="2150131" cy="88130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diritto 26">
            <a:extLst>
              <a:ext uri="{FF2B5EF4-FFF2-40B4-BE49-F238E27FC236}">
                <a16:creationId xmlns:a16="http://schemas.microsoft.com/office/drawing/2014/main" id="{2D68944D-B5A9-42D4-8E8B-B651641B0FB8}"/>
              </a:ext>
            </a:extLst>
          </p:cNvPr>
          <p:cNvCxnSpPr>
            <a:cxnSpLocks/>
          </p:cNvCxnSpPr>
          <p:nvPr/>
        </p:nvCxnSpPr>
        <p:spPr>
          <a:xfrm>
            <a:off x="3038091" y="2092927"/>
            <a:ext cx="2150131" cy="74960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ttore diritto 29">
            <a:extLst>
              <a:ext uri="{FF2B5EF4-FFF2-40B4-BE49-F238E27FC236}">
                <a16:creationId xmlns:a16="http://schemas.microsoft.com/office/drawing/2014/main" id="{307F8AAC-A9CA-45D4-B989-6A38BD8B7EBB}"/>
              </a:ext>
            </a:extLst>
          </p:cNvPr>
          <p:cNvCxnSpPr>
            <a:cxnSpLocks/>
          </p:cNvCxnSpPr>
          <p:nvPr/>
        </p:nvCxnSpPr>
        <p:spPr>
          <a:xfrm flipV="1">
            <a:off x="3028901" y="3138960"/>
            <a:ext cx="2150131" cy="8865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ttore diritto 31">
            <a:extLst>
              <a:ext uri="{FF2B5EF4-FFF2-40B4-BE49-F238E27FC236}">
                <a16:creationId xmlns:a16="http://schemas.microsoft.com/office/drawing/2014/main" id="{E34A1AAB-6AA1-460E-B1BB-4585329852F6}"/>
              </a:ext>
            </a:extLst>
          </p:cNvPr>
          <p:cNvCxnSpPr>
            <a:cxnSpLocks/>
          </p:cNvCxnSpPr>
          <p:nvPr/>
        </p:nvCxnSpPr>
        <p:spPr>
          <a:xfrm>
            <a:off x="3028901" y="3971101"/>
            <a:ext cx="2150131" cy="62214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nettore diritto 33">
            <a:extLst>
              <a:ext uri="{FF2B5EF4-FFF2-40B4-BE49-F238E27FC236}">
                <a16:creationId xmlns:a16="http://schemas.microsoft.com/office/drawing/2014/main" id="{6F536C27-E640-406D-A5B3-4C92FD9656AE}"/>
              </a:ext>
            </a:extLst>
          </p:cNvPr>
          <p:cNvCxnSpPr>
            <a:cxnSpLocks/>
          </p:cNvCxnSpPr>
          <p:nvPr/>
        </p:nvCxnSpPr>
        <p:spPr>
          <a:xfrm>
            <a:off x="3008082" y="5939265"/>
            <a:ext cx="2170950" cy="427098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Connettore diritto 36">
            <a:extLst>
              <a:ext uri="{FF2B5EF4-FFF2-40B4-BE49-F238E27FC236}">
                <a16:creationId xmlns:a16="http://schemas.microsoft.com/office/drawing/2014/main" id="{9A764F60-CEC5-4893-9A00-12C2A8E19685}"/>
              </a:ext>
            </a:extLst>
          </p:cNvPr>
          <p:cNvCxnSpPr>
            <a:cxnSpLocks/>
          </p:cNvCxnSpPr>
          <p:nvPr/>
        </p:nvCxnSpPr>
        <p:spPr>
          <a:xfrm flipV="1">
            <a:off x="3003487" y="4903171"/>
            <a:ext cx="2177459" cy="310956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Immagine 32" descr="Immagine che contiene persona, uomo, interni, posando&#10;&#10;Descrizione generata automaticamente">
            <a:extLst>
              <a:ext uri="{FF2B5EF4-FFF2-40B4-BE49-F238E27FC236}">
                <a16:creationId xmlns:a16="http://schemas.microsoft.com/office/drawing/2014/main" id="{355A13F4-1BE1-4EED-8993-5D37742C32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6" t="35221" r="33882" b="32310"/>
          <a:stretch/>
        </p:blipFill>
        <p:spPr>
          <a:xfrm>
            <a:off x="5179033" y="1378648"/>
            <a:ext cx="1472381" cy="1472381"/>
          </a:xfrm>
          <a:prstGeom prst="rect">
            <a:avLst/>
          </a:prstGeom>
        </p:spPr>
      </p:pic>
      <p:pic>
        <p:nvPicPr>
          <p:cNvPr id="35" name="Immagine 34" descr="Immagine che contiene persona, interni, uomo, facciata&#10;&#10;Descrizione generata automaticamente">
            <a:extLst>
              <a:ext uri="{FF2B5EF4-FFF2-40B4-BE49-F238E27FC236}">
                <a16:creationId xmlns:a16="http://schemas.microsoft.com/office/drawing/2014/main" id="{0325B2E7-1B84-4AD1-AD21-08B56A36A1B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47" t="24009" r="36439" b="33655"/>
          <a:stretch/>
        </p:blipFill>
        <p:spPr>
          <a:xfrm>
            <a:off x="5188222" y="3146534"/>
            <a:ext cx="1467439" cy="1467439"/>
          </a:xfrm>
          <a:prstGeom prst="rect">
            <a:avLst/>
          </a:prstGeom>
        </p:spPr>
      </p:pic>
      <p:pic>
        <p:nvPicPr>
          <p:cNvPr id="36" name="Immagine 35" descr="Immagine che contiene persona, uomo, interni, maglietta&#10;&#10;Descrizione generata automaticamente">
            <a:extLst>
              <a:ext uri="{FF2B5EF4-FFF2-40B4-BE49-F238E27FC236}">
                <a16:creationId xmlns:a16="http://schemas.microsoft.com/office/drawing/2014/main" id="{F386CF51-91BD-4EE8-B716-50AE4BBC8C9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095" t="27156" r="37753" b="33654"/>
          <a:stretch/>
        </p:blipFill>
        <p:spPr>
          <a:xfrm>
            <a:off x="5179032" y="4898575"/>
            <a:ext cx="1472382" cy="1465174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7196491F-A623-4B06-8830-0FC50B946FA1}"/>
              </a:ext>
            </a:extLst>
          </p:cNvPr>
          <p:cNvSpPr txBox="1"/>
          <p:nvPr/>
        </p:nvSpPr>
        <p:spPr>
          <a:xfrm>
            <a:off x="2885209" y="587496"/>
            <a:ext cx="64215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000" b="1" dirty="0">
                <a:solidFill>
                  <a:srgbClr val="00B0F0"/>
                </a:solidFill>
                <a:latin typeface="Futura Md BT" panose="020B0602020204020303" pitchFamily="34" charset="0"/>
              </a:rPr>
              <a:t>TEAM</a:t>
            </a:r>
          </a:p>
        </p:txBody>
      </p:sp>
      <p:sp>
        <p:nvSpPr>
          <p:cNvPr id="50" name="Rettangolo 49">
            <a:extLst>
              <a:ext uri="{FF2B5EF4-FFF2-40B4-BE49-F238E27FC236}">
                <a16:creationId xmlns:a16="http://schemas.microsoft.com/office/drawing/2014/main" id="{F5B2C607-45C6-42F5-81C1-58E7BD462DC6}"/>
              </a:ext>
            </a:extLst>
          </p:cNvPr>
          <p:cNvSpPr/>
          <p:nvPr/>
        </p:nvSpPr>
        <p:spPr>
          <a:xfrm>
            <a:off x="99152" y="393406"/>
            <a:ext cx="11986352" cy="6359934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1" name="Rectangle 2">
            <a:extLst>
              <a:ext uri="{FF2B5EF4-FFF2-40B4-BE49-F238E27FC236}">
                <a16:creationId xmlns:a16="http://schemas.microsoft.com/office/drawing/2014/main" id="{3466E9B0-B7EB-4295-BB7B-0D1F940BA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96" y="414672"/>
            <a:ext cx="3611880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altLang="it-IT" sz="11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Press ESC to exit from presentation...</a:t>
            </a:r>
            <a:r>
              <a:rPr kumimoji="0" lang="it-IT" altLang="it-IT" sz="105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kumimoji="0" lang="it-IT" altLang="it-IT" sz="24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2" name="Immagine 51">
            <a:extLst>
              <a:ext uri="{FF2B5EF4-FFF2-40B4-BE49-F238E27FC236}">
                <a16:creationId xmlns:a16="http://schemas.microsoft.com/office/drawing/2014/main" id="{A662873C-01F8-45F7-B063-9582533C45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76"/>
            <a:ext cx="12192000" cy="294355"/>
          </a:xfrm>
          <a:prstGeom prst="rect">
            <a:avLst/>
          </a:prstGeom>
        </p:spPr>
      </p:pic>
      <p:sp>
        <p:nvSpPr>
          <p:cNvPr id="53" name="Rettangolo 52">
            <a:extLst>
              <a:ext uri="{FF2B5EF4-FFF2-40B4-BE49-F238E27FC236}">
                <a16:creationId xmlns:a16="http://schemas.microsoft.com/office/drawing/2014/main" id="{0A1B4B13-B244-4577-8644-085D6FDAD920}"/>
              </a:ext>
            </a:extLst>
          </p:cNvPr>
          <p:cNvSpPr/>
          <p:nvPr/>
        </p:nvSpPr>
        <p:spPr>
          <a:xfrm>
            <a:off x="104507" y="6577070"/>
            <a:ext cx="716097" cy="176270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050" dirty="0">
                <a:solidFill>
                  <a:srgbClr val="002532"/>
                </a:solidFill>
              </a:rPr>
              <a:t>PAGINA 3</a:t>
            </a:r>
          </a:p>
        </p:txBody>
      </p:sp>
      <p:sp>
        <p:nvSpPr>
          <p:cNvPr id="57" name="CasellaDiTesto 56">
            <a:extLst>
              <a:ext uri="{FF2B5EF4-FFF2-40B4-BE49-F238E27FC236}">
                <a16:creationId xmlns:a16="http://schemas.microsoft.com/office/drawing/2014/main" id="{23A60F40-3EC6-4DB2-BA98-6B87D2CA76E7}"/>
              </a:ext>
            </a:extLst>
          </p:cNvPr>
          <p:cNvSpPr txBox="1"/>
          <p:nvPr/>
        </p:nvSpPr>
        <p:spPr>
          <a:xfrm>
            <a:off x="4212699" y="9101085"/>
            <a:ext cx="37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</a:rPr>
              <a:t>Alessandro</a:t>
            </a:r>
          </a:p>
        </p:txBody>
      </p:sp>
      <p:sp>
        <p:nvSpPr>
          <p:cNvPr id="58" name="CasellaDiTesto 57">
            <a:extLst>
              <a:ext uri="{FF2B5EF4-FFF2-40B4-BE49-F238E27FC236}">
                <a16:creationId xmlns:a16="http://schemas.microsoft.com/office/drawing/2014/main" id="{D49F0894-F036-43ED-A106-95EB6CE1BFE1}"/>
              </a:ext>
            </a:extLst>
          </p:cNvPr>
          <p:cNvSpPr txBox="1"/>
          <p:nvPr/>
        </p:nvSpPr>
        <p:spPr>
          <a:xfrm>
            <a:off x="8150907" y="9101085"/>
            <a:ext cx="37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solidFill>
                  <a:schemeClr val="bg1"/>
                </a:solidFill>
                <a:latin typeface="Futura Md BT" panose="020B0602020204020303" pitchFamily="34" charset="0"/>
              </a:rPr>
              <a:t>Davide</a:t>
            </a:r>
          </a:p>
        </p:txBody>
      </p:sp>
      <p:sp>
        <p:nvSpPr>
          <p:cNvPr id="59" name="CasellaDiTesto 58">
            <a:extLst>
              <a:ext uri="{FF2B5EF4-FFF2-40B4-BE49-F238E27FC236}">
                <a16:creationId xmlns:a16="http://schemas.microsoft.com/office/drawing/2014/main" id="{593C8614-64E2-4628-8C8E-B303370699E8}"/>
              </a:ext>
            </a:extLst>
          </p:cNvPr>
          <p:cNvSpPr txBox="1"/>
          <p:nvPr/>
        </p:nvSpPr>
        <p:spPr>
          <a:xfrm>
            <a:off x="273212" y="9098100"/>
            <a:ext cx="3766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 err="1">
                <a:solidFill>
                  <a:schemeClr val="bg1"/>
                </a:solidFill>
                <a:latin typeface="Futura Md BT" panose="020B0602020204020303" pitchFamily="34" charset="0"/>
              </a:rPr>
              <a:t>Fabrice</a:t>
            </a:r>
            <a:endParaRPr lang="it-IT" sz="2400" dirty="0">
              <a:solidFill>
                <a:schemeClr val="bg1"/>
              </a:solidFill>
              <a:latin typeface="Futura Md BT" panose="020B06020202040203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941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magine che contiene interni, gruppo, colorato, molti&#10;&#10;Descrizione generata automaticamente">
            <a:extLst>
              <a:ext uri="{FF2B5EF4-FFF2-40B4-BE49-F238E27FC236}">
                <a16:creationId xmlns:a16="http://schemas.microsoft.com/office/drawing/2014/main" id="{D613AFDD-CC2C-432D-880B-C4A7FAA40F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7" b="150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ttangolo 2">
            <a:extLst>
              <a:ext uri="{FF2B5EF4-FFF2-40B4-BE49-F238E27FC236}">
                <a16:creationId xmlns:a16="http://schemas.microsoft.com/office/drawing/2014/main" id="{71392C9D-0949-4284-A61A-9EF98A6D5503}"/>
              </a:ext>
            </a:extLst>
          </p:cNvPr>
          <p:cNvSpPr/>
          <p:nvPr/>
        </p:nvSpPr>
        <p:spPr>
          <a:xfrm>
            <a:off x="0" y="1"/>
            <a:ext cx="12192000" cy="6858000"/>
          </a:xfrm>
          <a:prstGeom prst="rect">
            <a:avLst/>
          </a:prstGeom>
          <a:solidFill>
            <a:srgbClr val="060B14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073DBBC3-8BE4-47A7-A13E-2AC35DB8C310}"/>
              </a:ext>
            </a:extLst>
          </p:cNvPr>
          <p:cNvSpPr txBox="1"/>
          <p:nvPr/>
        </p:nvSpPr>
        <p:spPr>
          <a:xfrm>
            <a:off x="421005" y="2705725"/>
            <a:ext cx="1134999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8800" b="1" dirty="0">
                <a:blipFill dpi="0" rotWithShape="1">
                  <a:blip r:embed="rId2">
                    <a:alphaModFix amt="95000"/>
                  </a:blip>
                  <a:srcRect/>
                  <a:tile tx="0" ty="0" sx="45000" sy="45000" flip="none" algn="ctr"/>
                </a:blipFill>
                <a:effectLst>
                  <a:outerShdw blurRad="63500" sx="102000" sy="102000" algn="ctr" rotWithShape="0">
                    <a:prstClr val="black">
                      <a:alpha val="55000"/>
                    </a:prstClr>
                  </a:outerShdw>
                </a:effectLst>
                <a:latin typeface="Futura Md BT" panose="020B0602020204020303" pitchFamily="34" charset="0"/>
              </a:rPr>
              <a:t>SVILUPPO</a:t>
            </a:r>
          </a:p>
        </p:txBody>
      </p:sp>
    </p:spTree>
    <p:extLst>
      <p:ext uri="{BB962C8B-B14F-4D97-AF65-F5344CB8AC3E}">
        <p14:creationId xmlns:p14="http://schemas.microsoft.com/office/powerpoint/2010/main" val="2564051323"/>
      </p:ext>
    </p:extLst>
  </p:cSld>
  <p:clrMapOvr>
    <a:masterClrMapping/>
  </p:clrMapOvr>
  <p:transition spd="med">
    <p:pull dir="u"/>
  </p:transition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3122</Words>
  <Application>Microsoft Office PowerPoint</Application>
  <PresentationFormat>Widescreen</PresentationFormat>
  <Paragraphs>472</Paragraphs>
  <Slides>79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79</vt:i4>
      </vt:variant>
    </vt:vector>
  </HeadingPairs>
  <TitlesOfParts>
    <vt:vector size="86" baseType="lpstr">
      <vt:lpstr>Arial</vt:lpstr>
      <vt:lpstr>Calibri</vt:lpstr>
      <vt:lpstr>Calibri Light</vt:lpstr>
      <vt:lpstr>Courier New</vt:lpstr>
      <vt:lpstr>Futura Md BT</vt:lpstr>
      <vt:lpstr>GOOD BRUSH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l.tshimanga@campus.unimib.it</dc:creator>
  <cp:lastModifiedBy>l.tshimanga@campus.unimib.it</cp:lastModifiedBy>
  <cp:revision>10</cp:revision>
  <dcterms:created xsi:type="dcterms:W3CDTF">2020-09-14T13:32:32Z</dcterms:created>
  <dcterms:modified xsi:type="dcterms:W3CDTF">2020-09-14T15:42:21Z</dcterms:modified>
</cp:coreProperties>
</file>